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6"/>
  </p:notesMasterIdLst>
  <p:sldIdLst>
    <p:sldId id="276" r:id="rId5"/>
    <p:sldId id="429" r:id="rId6"/>
    <p:sldId id="430" r:id="rId7"/>
    <p:sldId id="283" r:id="rId8"/>
    <p:sldId id="392" r:id="rId9"/>
    <p:sldId id="284" r:id="rId10"/>
    <p:sldId id="433" r:id="rId11"/>
    <p:sldId id="434" r:id="rId12"/>
    <p:sldId id="435" r:id="rId13"/>
    <p:sldId id="432" r:id="rId14"/>
    <p:sldId id="391" r:id="rId15"/>
    <p:sldId id="423" r:id="rId16"/>
    <p:sldId id="425" r:id="rId17"/>
    <p:sldId id="424" r:id="rId18"/>
    <p:sldId id="431" r:id="rId19"/>
    <p:sldId id="426" r:id="rId20"/>
    <p:sldId id="427" r:id="rId21"/>
    <p:sldId id="285" r:id="rId22"/>
    <p:sldId id="428" r:id="rId23"/>
    <p:sldId id="440" r:id="rId24"/>
    <p:sldId id="448" r:id="rId25"/>
    <p:sldId id="279" r:id="rId26"/>
    <p:sldId id="280" r:id="rId27"/>
    <p:sldId id="281" r:id="rId28"/>
    <p:sldId id="282" r:id="rId29"/>
    <p:sldId id="439" r:id="rId30"/>
    <p:sldId id="408" r:id="rId31"/>
    <p:sldId id="438" r:id="rId32"/>
    <p:sldId id="409" r:id="rId33"/>
    <p:sldId id="410" r:id="rId34"/>
    <p:sldId id="411" r:id="rId35"/>
    <p:sldId id="412" r:id="rId36"/>
    <p:sldId id="413" r:id="rId37"/>
    <p:sldId id="441" r:id="rId38"/>
    <p:sldId id="443" r:id="rId39"/>
    <p:sldId id="444" r:id="rId40"/>
    <p:sldId id="445" r:id="rId41"/>
    <p:sldId id="446" r:id="rId42"/>
    <p:sldId id="447" r:id="rId43"/>
    <p:sldId id="449" r:id="rId44"/>
    <p:sldId id="436" r:id="rId45"/>
  </p:sldIdLst>
  <p:sldSz cx="9144000" cy="5143500" type="screen16x9"/>
  <p:notesSz cx="6858000" cy="9144000"/>
  <p:embeddedFontLst>
    <p:embeddedFont>
      <p:font typeface="Open Sans" panose="020B0606030504020204" pitchFamily="34" charset="0"/>
      <p:regular r:id="rId47"/>
      <p:bold r:id="rId48"/>
      <p:italic r:id="rId49"/>
      <p:boldItalic r:id="rId50"/>
    </p:embeddedFont>
  </p:embeddedFontLst>
  <p:defaultTex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14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92" autoAdjust="0"/>
    <p:restoredTop sz="93159" autoAdjust="0"/>
  </p:normalViewPr>
  <p:slideViewPr>
    <p:cSldViewPr>
      <p:cViewPr>
        <p:scale>
          <a:sx n="116" d="100"/>
          <a:sy n="116" d="100"/>
        </p:scale>
        <p:origin x="336" y="776"/>
      </p:cViewPr>
      <p:guideLst>
        <p:guide orient="horz" pos="1080"/>
        <p:guide pos="14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1.fntdata"/><Relationship Id="rId50" Type="http://schemas.openxmlformats.org/officeDocument/2006/relationships/font" Target="fonts/font4.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2.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B68ACC-B67A-4949-B02A-0E59D2041443}" type="datetimeFigureOut">
              <a:rPr lang="it-IT" smtClean="0"/>
              <a:t>09/10/25</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ECF60A-41C4-4B61-9D88-271D3505242D}" type="slidenum">
              <a:rPr lang="it-IT" smtClean="0"/>
              <a:t>‹#›</a:t>
            </a:fld>
            <a:endParaRPr lang="it-IT"/>
          </a:p>
        </p:txBody>
      </p:sp>
    </p:spTree>
    <p:extLst>
      <p:ext uri="{BB962C8B-B14F-4D97-AF65-F5344CB8AC3E}">
        <p14:creationId xmlns:p14="http://schemas.microsoft.com/office/powerpoint/2010/main" val="1781602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6.sv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6.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4EC591F8-4686-3257-EA4A-77D63C5795D5}"/>
              </a:ext>
            </a:extLst>
          </p:cNvPr>
          <p:cNvGrpSpPr/>
          <p:nvPr userDrawn="1"/>
        </p:nvGrpSpPr>
        <p:grpSpPr>
          <a:xfrm>
            <a:off x="0" y="0"/>
            <a:ext cx="9144000" cy="5143500"/>
            <a:chOff x="0" y="0"/>
            <a:chExt cx="6000926" cy="3375521"/>
          </a:xfrm>
        </p:grpSpPr>
        <p:sp>
          <p:nvSpPr>
            <p:cNvPr id="8" name="Freeform 3">
              <a:extLst>
                <a:ext uri="{FF2B5EF4-FFF2-40B4-BE49-F238E27FC236}">
                  <a16:creationId xmlns:a16="http://schemas.microsoft.com/office/drawing/2014/main" id="{507B4DF1-F2B2-BBBC-D51A-B761102DCE47}"/>
                </a:ext>
              </a:extLst>
            </p:cNvPr>
            <p:cNvSpPr/>
            <p:nvPr/>
          </p:nvSpPr>
          <p:spPr>
            <a:xfrm>
              <a:off x="0" y="0"/>
              <a:ext cx="6000926" cy="3375521"/>
            </a:xfrm>
            <a:custGeom>
              <a:avLst/>
              <a:gdLst/>
              <a:ahLst/>
              <a:cxnLst/>
              <a:rect l="l" t="t" r="r" b="b"/>
              <a:pathLst>
                <a:path w="6000926" h="3375521">
                  <a:moveTo>
                    <a:pt x="0" y="0"/>
                  </a:moveTo>
                  <a:lnTo>
                    <a:pt x="6000926" y="0"/>
                  </a:lnTo>
                  <a:lnTo>
                    <a:pt x="6000926" y="3375521"/>
                  </a:lnTo>
                  <a:lnTo>
                    <a:pt x="0" y="3375521"/>
                  </a:lnTo>
                  <a:close/>
                </a:path>
              </a:pathLst>
            </a:custGeom>
            <a:gradFill rotWithShape="1">
              <a:gsLst>
                <a:gs pos="0">
                  <a:srgbClr val="1D0E46">
                    <a:alpha val="100000"/>
                  </a:srgbClr>
                </a:gs>
                <a:gs pos="100000">
                  <a:srgbClr val="1E57A8">
                    <a:alpha val="100000"/>
                  </a:srgbClr>
                </a:gs>
              </a:gsLst>
              <a:lin ang="2700000"/>
            </a:gradFill>
          </p:spPr>
          <p:txBody>
            <a:bodyPr/>
            <a:lstStyle/>
            <a:p>
              <a:endParaRPr lang="it-IT" sz="450" dirty="0"/>
            </a:p>
          </p:txBody>
        </p:sp>
        <p:sp>
          <p:nvSpPr>
            <p:cNvPr id="9" name="TextBox 4">
              <a:extLst>
                <a:ext uri="{FF2B5EF4-FFF2-40B4-BE49-F238E27FC236}">
                  <a16:creationId xmlns:a16="http://schemas.microsoft.com/office/drawing/2014/main" id="{E860DC7A-8CB5-5911-6262-5C2991E23F5C}"/>
                </a:ext>
              </a:extLst>
            </p:cNvPr>
            <p:cNvSpPr txBox="1"/>
            <p:nvPr/>
          </p:nvSpPr>
          <p:spPr>
            <a:xfrm>
              <a:off x="0" y="-28575"/>
              <a:ext cx="6000926" cy="3404096"/>
            </a:xfrm>
            <a:prstGeom prst="rect">
              <a:avLst/>
            </a:prstGeom>
          </p:spPr>
          <p:txBody>
            <a:bodyPr lIns="40774" tIns="40774" rIns="40774" bIns="40774" rtlCol="0" anchor="ctr"/>
            <a:lstStyle/>
            <a:p>
              <a:pPr algn="ctr">
                <a:lnSpc>
                  <a:spcPts val="1068"/>
                </a:lnSpc>
                <a:spcBef>
                  <a:spcPct val="0"/>
                </a:spcBef>
              </a:pPr>
              <a:endParaRPr sz="450"/>
            </a:p>
          </p:txBody>
        </p:sp>
      </p:grpSp>
      <p:sp>
        <p:nvSpPr>
          <p:cNvPr id="10" name="Freeform 10">
            <a:extLst>
              <a:ext uri="{FF2B5EF4-FFF2-40B4-BE49-F238E27FC236}">
                <a16:creationId xmlns:a16="http://schemas.microsoft.com/office/drawing/2014/main" id="{97954498-0978-86F1-7ED6-AE08280F3A45}"/>
              </a:ext>
            </a:extLst>
          </p:cNvPr>
          <p:cNvSpPr/>
          <p:nvPr userDrawn="1"/>
        </p:nvSpPr>
        <p:spPr>
          <a:xfrm>
            <a:off x="445446" y="233215"/>
            <a:ext cx="2742986" cy="722891"/>
          </a:xfrm>
          <a:custGeom>
            <a:avLst/>
            <a:gdLst/>
            <a:ahLst/>
            <a:cxnLst/>
            <a:rect l="l" t="t" r="r" b="b"/>
            <a:pathLst>
              <a:path w="3222150" h="999971">
                <a:moveTo>
                  <a:pt x="0" y="0"/>
                </a:moveTo>
                <a:lnTo>
                  <a:pt x="3222150" y="0"/>
                </a:lnTo>
                <a:lnTo>
                  <a:pt x="3222150" y="999971"/>
                </a:lnTo>
                <a:lnTo>
                  <a:pt x="0" y="999971"/>
                </a:lnTo>
                <a:lnTo>
                  <a:pt x="0" y="0"/>
                </a:lnTo>
                <a:close/>
              </a:path>
            </a:pathLst>
          </a:custGeom>
          <a:blipFill>
            <a:blip r:embed="rId2"/>
            <a:stretch>
              <a:fillRect l="-167" t="-1" r="7389" b="4628"/>
            </a:stretch>
          </a:blipFill>
        </p:spPr>
        <p:txBody>
          <a:bodyPr/>
          <a:lstStyle/>
          <a:p>
            <a:endParaRPr lang="it-IT" sz="450"/>
          </a:p>
        </p:txBody>
      </p:sp>
      <p:sp>
        <p:nvSpPr>
          <p:cNvPr id="12" name="Freeform 12">
            <a:extLst>
              <a:ext uri="{FF2B5EF4-FFF2-40B4-BE49-F238E27FC236}">
                <a16:creationId xmlns:a16="http://schemas.microsoft.com/office/drawing/2014/main" id="{F338272F-100D-0023-B39D-9D6928DF6D09}"/>
              </a:ext>
            </a:extLst>
          </p:cNvPr>
          <p:cNvSpPr/>
          <p:nvPr/>
        </p:nvSpPr>
        <p:spPr>
          <a:xfrm>
            <a:off x="6884730" y="294668"/>
            <a:ext cx="778437" cy="501763"/>
          </a:xfrm>
          <a:custGeom>
            <a:avLst/>
            <a:gdLst/>
            <a:ahLst/>
            <a:cxnLst/>
            <a:rect l="l" t="t" r="r" b="b"/>
            <a:pathLst>
              <a:path w="1623623" h="1046552">
                <a:moveTo>
                  <a:pt x="0" y="0"/>
                </a:moveTo>
                <a:lnTo>
                  <a:pt x="1623623" y="0"/>
                </a:lnTo>
                <a:lnTo>
                  <a:pt x="1623623" y="1046552"/>
                </a:lnTo>
                <a:lnTo>
                  <a:pt x="0" y="1046552"/>
                </a:lnTo>
                <a:lnTo>
                  <a:pt x="0" y="0"/>
                </a:lnTo>
                <a:close/>
              </a:path>
            </a:pathLst>
          </a:custGeom>
          <a:blipFill>
            <a:blip r:embed="rId3"/>
            <a:stretch>
              <a:fillRect l="-7865" t="-15431" r="-12306" b="-18194"/>
            </a:stretch>
          </a:blipFill>
        </p:spPr>
        <p:txBody>
          <a:bodyPr/>
          <a:lstStyle/>
          <a:p>
            <a:endParaRPr lang="it-IT" sz="450"/>
          </a:p>
        </p:txBody>
      </p:sp>
      <p:sp>
        <p:nvSpPr>
          <p:cNvPr id="13" name="Freeform 13">
            <a:extLst>
              <a:ext uri="{FF2B5EF4-FFF2-40B4-BE49-F238E27FC236}">
                <a16:creationId xmlns:a16="http://schemas.microsoft.com/office/drawing/2014/main" id="{B2759D12-7E66-BEDE-4DCC-D7D499E73719}"/>
              </a:ext>
            </a:extLst>
          </p:cNvPr>
          <p:cNvSpPr/>
          <p:nvPr/>
        </p:nvSpPr>
        <p:spPr>
          <a:xfrm>
            <a:off x="8107283" y="134993"/>
            <a:ext cx="530243" cy="821113"/>
          </a:xfrm>
          <a:custGeom>
            <a:avLst/>
            <a:gdLst/>
            <a:ahLst/>
            <a:cxnLst/>
            <a:rect l="l" t="t" r="r" b="b"/>
            <a:pathLst>
              <a:path w="1105953" h="1712636">
                <a:moveTo>
                  <a:pt x="0" y="0"/>
                </a:moveTo>
                <a:lnTo>
                  <a:pt x="1105953" y="0"/>
                </a:lnTo>
                <a:lnTo>
                  <a:pt x="1105953" y="1712636"/>
                </a:lnTo>
                <a:lnTo>
                  <a:pt x="0" y="1712636"/>
                </a:lnTo>
                <a:lnTo>
                  <a:pt x="0" y="0"/>
                </a:lnTo>
                <a:close/>
              </a:path>
            </a:pathLst>
          </a:custGeom>
          <a:blipFill>
            <a:blip r:embed="rId4"/>
            <a:stretch>
              <a:fillRect/>
            </a:stretch>
          </a:blipFill>
        </p:spPr>
        <p:txBody>
          <a:bodyPr/>
          <a:lstStyle/>
          <a:p>
            <a:endParaRPr lang="it-IT" sz="450"/>
          </a:p>
        </p:txBody>
      </p:sp>
      <p:pic>
        <p:nvPicPr>
          <p:cNvPr id="16" name="Picture 17">
            <a:extLst>
              <a:ext uri="{FF2B5EF4-FFF2-40B4-BE49-F238E27FC236}">
                <a16:creationId xmlns:a16="http://schemas.microsoft.com/office/drawing/2014/main" id="{88AA0A2B-A7A9-EC9E-F936-DA545E48BCEB}"/>
              </a:ext>
            </a:extLst>
          </p:cNvPr>
          <p:cNvPicPr>
            <a:picLocks noChangeAspect="1"/>
          </p:cNvPicPr>
          <p:nvPr userDrawn="1"/>
        </p:nvPicPr>
        <p:blipFill>
          <a:blip r:embed="rId5"/>
          <a:stretch>
            <a:fillRect/>
          </a:stretch>
        </p:blipFill>
        <p:spPr>
          <a:xfrm>
            <a:off x="445446" y="4382796"/>
            <a:ext cx="1181265" cy="438211"/>
          </a:xfrm>
          <a:prstGeom prst="rect">
            <a:avLst/>
          </a:prstGeom>
        </p:spPr>
      </p:pic>
      <p:sp>
        <p:nvSpPr>
          <p:cNvPr id="18" name="Freeform 17"/>
          <p:cNvSpPr/>
          <p:nvPr userDrawn="1"/>
        </p:nvSpPr>
        <p:spPr>
          <a:xfrm>
            <a:off x="1272313" y="-727937"/>
            <a:ext cx="6599374" cy="6599374"/>
          </a:xfrm>
          <a:custGeom>
            <a:avLst/>
            <a:gdLst/>
            <a:ahLst/>
            <a:cxnLst/>
            <a:rect l="l" t="t" r="r" b="b"/>
            <a:pathLst>
              <a:path w="3862539" h="3862539">
                <a:moveTo>
                  <a:pt x="0" y="0"/>
                </a:moveTo>
                <a:lnTo>
                  <a:pt x="3862539" y="0"/>
                </a:lnTo>
                <a:lnTo>
                  <a:pt x="3862539" y="3862539"/>
                </a:lnTo>
                <a:lnTo>
                  <a:pt x="0" y="3862539"/>
                </a:lnTo>
                <a:lnTo>
                  <a:pt x="0" y="0"/>
                </a:lnTo>
                <a:close/>
              </a:path>
            </a:pathLst>
          </a:custGeom>
          <a:blipFill dpi="0" rotWithShape="1">
            <a:blip r:embed="rId6">
              <a:alphaModFix amt="5000"/>
              <a:extLst>
                <a:ext uri="{96DAC541-7B7A-43D3-8B79-37D633B846F1}">
                  <asvg:svgBlip xmlns:asvg="http://schemas.microsoft.com/office/drawing/2016/SVG/main" r:embed="rId7"/>
                </a:ext>
              </a:extLst>
            </a:blip>
            <a:srcRect/>
            <a:stretch>
              <a:fillRect/>
            </a:stretch>
          </a:blipFill>
        </p:spPr>
        <p:txBody>
          <a:bodyPr/>
          <a:lstStyle/>
          <a:p>
            <a:endParaRPr lang="it-IT" sz="450" dirty="0"/>
          </a:p>
        </p:txBody>
      </p:sp>
      <p:sp>
        <p:nvSpPr>
          <p:cNvPr id="19" name="Segnaposto testo 14">
            <a:extLst>
              <a:ext uri="{FF2B5EF4-FFF2-40B4-BE49-F238E27FC236}">
                <a16:creationId xmlns:a16="http://schemas.microsoft.com/office/drawing/2014/main" id="{29848BAE-2B78-97D7-872B-8A45147DB443}"/>
              </a:ext>
            </a:extLst>
          </p:cNvPr>
          <p:cNvSpPr>
            <a:spLocks noGrp="1"/>
          </p:cNvSpPr>
          <p:nvPr>
            <p:ph type="body" sz="quarter" idx="10" hasCustomPrompt="1"/>
          </p:nvPr>
        </p:nvSpPr>
        <p:spPr>
          <a:xfrm>
            <a:off x="506474" y="2089600"/>
            <a:ext cx="8180327" cy="615553"/>
          </a:xfrm>
          <a:prstGeom prst="rect">
            <a:avLst/>
          </a:prstGeom>
        </p:spPr>
        <p:txBody>
          <a:bodyPr wrap="square" lIns="0" tIns="0" rIns="0" bIns="0">
            <a:spAutoFit/>
          </a:bodyPr>
          <a:lstStyle>
            <a:lvl1pPr marL="0" indent="0">
              <a:buFontTx/>
              <a:buNone/>
              <a:defRPr sz="4000" b="1">
                <a:solidFill>
                  <a:schemeClr val="bg1"/>
                </a:solidFill>
                <a:latin typeface="Aptos" panose="020B0004020202020204" pitchFamily="34" charset="0"/>
              </a:defRPr>
            </a:lvl1pPr>
          </a:lstStyle>
          <a:p>
            <a:pPr lvl="0"/>
            <a:r>
              <a:rPr lang="it-IT" sz="4000" dirty="0">
                <a:latin typeface="Aptos" panose="020B0004020202020204" pitchFamily="34" charset="0"/>
              </a:rPr>
              <a:t>Title</a:t>
            </a:r>
            <a:endParaRPr lang="it-IT" dirty="0"/>
          </a:p>
        </p:txBody>
      </p:sp>
      <p:pic>
        <p:nvPicPr>
          <p:cNvPr id="23" name="Elemento grafico 22">
            <a:extLst>
              <a:ext uri="{FF2B5EF4-FFF2-40B4-BE49-F238E27FC236}">
                <a16:creationId xmlns:a16="http://schemas.microsoft.com/office/drawing/2014/main" id="{C0F58129-D2A7-6CEC-77AA-AB22378CB4BB}"/>
              </a:ext>
            </a:extLst>
          </p:cNvPr>
          <p:cNvPicPr>
            <a:picLocks noChangeAspect="1"/>
          </p:cNvPicPr>
          <p:nvPr userDrawn="1"/>
        </p:nvPicPr>
        <p:blipFill>
          <a:blip r:embed="rId8">
            <a:extLst>
              <a:ext uri="{96DAC541-7B7A-43D3-8B79-37D633B846F1}">
                <asvg:svgBlip xmlns:asvg="http://schemas.microsoft.com/office/drawing/2016/SVG/main" r:embed="rId9"/>
              </a:ext>
            </a:extLst>
          </a:blip>
          <a:srcRect r="34146" b="44108"/>
          <a:stretch>
            <a:fillRect/>
          </a:stretch>
        </p:blipFill>
        <p:spPr>
          <a:xfrm>
            <a:off x="7315200" y="3925104"/>
            <a:ext cx="1828800" cy="1218395"/>
          </a:xfrm>
          <a:prstGeom prst="rect">
            <a:avLst/>
          </a:prstGeom>
        </p:spPr>
      </p:pic>
      <p:sp>
        <p:nvSpPr>
          <p:cNvPr id="3" name="Segnaposto testo 2">
            <a:extLst>
              <a:ext uri="{FF2B5EF4-FFF2-40B4-BE49-F238E27FC236}">
                <a16:creationId xmlns:a16="http://schemas.microsoft.com/office/drawing/2014/main" id="{16EA665F-C4FE-7185-475E-B02724833777}"/>
              </a:ext>
            </a:extLst>
          </p:cNvPr>
          <p:cNvSpPr>
            <a:spLocks noGrp="1"/>
          </p:cNvSpPr>
          <p:nvPr>
            <p:ph type="body" sz="quarter" idx="11" hasCustomPrompt="1"/>
          </p:nvPr>
        </p:nvSpPr>
        <p:spPr>
          <a:xfrm>
            <a:off x="477690" y="3410152"/>
            <a:ext cx="2133600" cy="553998"/>
          </a:xfrm>
          <a:prstGeom prst="rect">
            <a:avLst/>
          </a:prstGeom>
        </p:spPr>
        <p:txBody>
          <a:bodyPr lIns="0" tIns="0" rIns="0" bIns="0">
            <a:spAutoFit/>
          </a:bodyPr>
          <a:lstStyle>
            <a:lvl1pPr marL="0" indent="0">
              <a:buFontTx/>
              <a:buNone/>
              <a:defRPr sz="1800">
                <a:solidFill>
                  <a:schemeClr val="bg1"/>
                </a:solidFill>
                <a:latin typeface="Aptos" panose="020B0004020202020204" pitchFamily="34" charset="0"/>
              </a:defRPr>
            </a:lvl1pPr>
          </a:lstStyle>
          <a:p>
            <a:pPr lvl="0"/>
            <a:r>
              <a:rPr lang="it-IT" dirty="0"/>
              <a:t>Trieste, Author,</a:t>
            </a:r>
            <a:br>
              <a:rPr lang="it-IT" dirty="0"/>
            </a:br>
            <a:r>
              <a:rPr lang="it-IT" dirty="0"/>
              <a:t>date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a:prstGeom prst="rect">
            <a:avLst/>
          </a:prstGeo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a:prstGeom prst="rect">
            <a:avLst/>
          </a:prstGeo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a:prstGeom prst="rect">
            <a:avLst/>
          </a:prstGeo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a:xfrm>
            <a:off x="228600" y="3178175"/>
            <a:ext cx="1066800" cy="182563"/>
          </a:xfrm>
          <a:prstGeom prst="rect">
            <a:avLst/>
          </a:prstGeom>
        </p:spPr>
        <p:txBody>
          <a:bodyPr/>
          <a:lstStyle/>
          <a:p>
            <a:fld id="{1D8BD707-D9CF-40AE-B4C6-C98DA3205C09}" type="datetimeFigureOut">
              <a:rPr lang="en-US" smtClean="0"/>
              <a:pPr/>
              <a:t>10/9/25</a:t>
            </a:fld>
            <a:endParaRPr lang="en-US"/>
          </a:p>
        </p:txBody>
      </p:sp>
      <p:sp>
        <p:nvSpPr>
          <p:cNvPr id="6" name="Footer Placeholder 5"/>
          <p:cNvSpPr>
            <a:spLocks noGrp="1"/>
          </p:cNvSpPr>
          <p:nvPr>
            <p:ph type="ftr" sz="quarter" idx="11"/>
          </p:nvPr>
        </p:nvSpPr>
        <p:spPr>
          <a:xfrm>
            <a:off x="1562100" y="3178175"/>
            <a:ext cx="1447800" cy="182563"/>
          </a:xfrm>
          <a:prstGeom prst="rect">
            <a:avLst/>
          </a:prstGeom>
        </p:spPr>
        <p:txBody>
          <a:bodyPr/>
          <a:lstStyle/>
          <a:p>
            <a:endParaRPr lang="en-US"/>
          </a:p>
        </p:txBody>
      </p:sp>
      <p:sp>
        <p:nvSpPr>
          <p:cNvPr id="7" name="Slide Number Placeholder 6"/>
          <p:cNvSpPr>
            <a:spLocks noGrp="1"/>
          </p:cNvSpPr>
          <p:nvPr>
            <p:ph type="sldNum" sz="quarter" idx="12"/>
          </p:nvPr>
        </p:nvSpPr>
        <p:spPr>
          <a:xfrm>
            <a:off x="3276600" y="3178175"/>
            <a:ext cx="1066800" cy="182563"/>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a:prstGeom prst="rect">
            <a:avLst/>
          </a:prstGeo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a:prstGeom prst="rect">
            <a:avLst/>
          </a:prstGeo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a:prstGeom prst="rect">
            <a:avLst/>
          </a:prstGeo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a:xfrm>
            <a:off x="228600" y="3178175"/>
            <a:ext cx="1066800" cy="182563"/>
          </a:xfrm>
          <a:prstGeom prst="rect">
            <a:avLst/>
          </a:prstGeom>
        </p:spPr>
        <p:txBody>
          <a:bodyPr/>
          <a:lstStyle/>
          <a:p>
            <a:fld id="{1D8BD707-D9CF-40AE-B4C6-C98DA3205C09}" type="datetimeFigureOut">
              <a:rPr lang="en-US" smtClean="0"/>
              <a:pPr/>
              <a:t>10/9/25</a:t>
            </a:fld>
            <a:endParaRPr lang="en-US"/>
          </a:p>
        </p:txBody>
      </p:sp>
      <p:sp>
        <p:nvSpPr>
          <p:cNvPr id="6" name="Footer Placeholder 5"/>
          <p:cNvSpPr>
            <a:spLocks noGrp="1"/>
          </p:cNvSpPr>
          <p:nvPr>
            <p:ph type="ftr" sz="quarter" idx="11"/>
          </p:nvPr>
        </p:nvSpPr>
        <p:spPr>
          <a:xfrm>
            <a:off x="1562100" y="3178175"/>
            <a:ext cx="1447800" cy="182563"/>
          </a:xfrm>
          <a:prstGeom prst="rect">
            <a:avLst/>
          </a:prstGeom>
        </p:spPr>
        <p:txBody>
          <a:bodyPr/>
          <a:lstStyle/>
          <a:p>
            <a:endParaRPr lang="en-US"/>
          </a:p>
        </p:txBody>
      </p:sp>
      <p:sp>
        <p:nvSpPr>
          <p:cNvPr id="7" name="Slide Number Placeholder 6"/>
          <p:cNvSpPr>
            <a:spLocks noGrp="1"/>
          </p:cNvSpPr>
          <p:nvPr>
            <p:ph type="sldNum" sz="quarter" idx="12"/>
          </p:nvPr>
        </p:nvSpPr>
        <p:spPr>
          <a:xfrm>
            <a:off x="3276600" y="3178175"/>
            <a:ext cx="1066800" cy="182563"/>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37319"/>
            <a:ext cx="4114800" cy="5715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28600" y="800100"/>
            <a:ext cx="4114800" cy="226298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28600" y="3178175"/>
            <a:ext cx="1066800" cy="182563"/>
          </a:xfrm>
          <a:prstGeom prst="rect">
            <a:avLst/>
          </a:prstGeom>
        </p:spPr>
        <p:txBody>
          <a:bodyPr/>
          <a:lstStyle/>
          <a:p>
            <a:fld id="{1D8BD707-D9CF-40AE-B4C6-C98DA3205C09}" type="datetimeFigureOut">
              <a:rPr lang="en-US" smtClean="0"/>
              <a:pPr/>
              <a:t>10/9/25</a:t>
            </a:fld>
            <a:endParaRPr lang="en-US"/>
          </a:p>
        </p:txBody>
      </p:sp>
      <p:sp>
        <p:nvSpPr>
          <p:cNvPr id="5" name="Footer Placeholder 4"/>
          <p:cNvSpPr>
            <a:spLocks noGrp="1"/>
          </p:cNvSpPr>
          <p:nvPr>
            <p:ph type="ftr" sz="quarter" idx="11"/>
          </p:nvPr>
        </p:nvSpPr>
        <p:spPr>
          <a:xfrm>
            <a:off x="1562100" y="3178175"/>
            <a:ext cx="1447800" cy="182563"/>
          </a:xfrm>
          <a:prstGeom prst="rect">
            <a:avLst/>
          </a:prstGeom>
        </p:spPr>
        <p:txBody>
          <a:bodyPr/>
          <a:lstStyle/>
          <a:p>
            <a:endParaRPr lang="en-US"/>
          </a:p>
        </p:txBody>
      </p:sp>
      <p:sp>
        <p:nvSpPr>
          <p:cNvPr id="6" name="Slide Number Placeholder 5"/>
          <p:cNvSpPr>
            <a:spLocks noGrp="1"/>
          </p:cNvSpPr>
          <p:nvPr>
            <p:ph type="sldNum" sz="quarter" idx="12"/>
          </p:nvPr>
        </p:nvSpPr>
        <p:spPr>
          <a:xfrm>
            <a:off x="3276600" y="3178175"/>
            <a:ext cx="1066800" cy="182563"/>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28600" y="3178175"/>
            <a:ext cx="1066800" cy="182563"/>
          </a:xfrm>
          <a:prstGeom prst="rect">
            <a:avLst/>
          </a:prstGeom>
        </p:spPr>
        <p:txBody>
          <a:bodyPr/>
          <a:lstStyle/>
          <a:p>
            <a:fld id="{1D8BD707-D9CF-40AE-B4C6-C98DA3205C09}" type="datetimeFigureOut">
              <a:rPr lang="en-US" smtClean="0"/>
              <a:pPr/>
              <a:t>10/9/25</a:t>
            </a:fld>
            <a:endParaRPr lang="en-US"/>
          </a:p>
        </p:txBody>
      </p:sp>
      <p:sp>
        <p:nvSpPr>
          <p:cNvPr id="5" name="Footer Placeholder 4"/>
          <p:cNvSpPr>
            <a:spLocks noGrp="1"/>
          </p:cNvSpPr>
          <p:nvPr>
            <p:ph type="ftr" sz="quarter" idx="11"/>
          </p:nvPr>
        </p:nvSpPr>
        <p:spPr>
          <a:xfrm>
            <a:off x="1562100" y="3178175"/>
            <a:ext cx="1447800" cy="182563"/>
          </a:xfrm>
          <a:prstGeom prst="rect">
            <a:avLst/>
          </a:prstGeom>
        </p:spPr>
        <p:txBody>
          <a:bodyPr/>
          <a:lstStyle/>
          <a:p>
            <a:endParaRPr lang="en-US"/>
          </a:p>
        </p:txBody>
      </p:sp>
      <p:sp>
        <p:nvSpPr>
          <p:cNvPr id="6" name="Slide Number Placeholder 5"/>
          <p:cNvSpPr>
            <a:spLocks noGrp="1"/>
          </p:cNvSpPr>
          <p:nvPr>
            <p:ph type="sldNum" sz="quarter" idx="12"/>
          </p:nvPr>
        </p:nvSpPr>
        <p:spPr>
          <a:xfrm>
            <a:off x="3276600" y="3178175"/>
            <a:ext cx="1066800" cy="182563"/>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7" name="Picture 13">
            <a:extLst>
              <a:ext uri="{FF2B5EF4-FFF2-40B4-BE49-F238E27FC236}">
                <a16:creationId xmlns:a16="http://schemas.microsoft.com/office/drawing/2014/main" id="{2D998515-1B4E-5148-AB9C-6840ADA245A7}"/>
              </a:ext>
            </a:extLst>
          </p:cNvPr>
          <p:cNvPicPr>
            <a:picLocks noChangeAspect="1"/>
          </p:cNvPicPr>
          <p:nvPr userDrawn="1"/>
        </p:nvPicPr>
        <p:blipFill rotWithShape="1">
          <a:blip r:embed="rId2">
            <a:duotone>
              <a:schemeClr val="bg2">
                <a:shade val="45000"/>
                <a:satMod val="135000"/>
              </a:schemeClr>
              <a:prstClr val="white"/>
            </a:duotone>
            <a:alphaModFix amt="30000"/>
            <a:extLst>
              <a:ext uri="{28A0092B-C50C-407E-A947-70E740481C1C}">
                <a14:useLocalDpi xmlns:a14="http://schemas.microsoft.com/office/drawing/2010/main" val="0"/>
              </a:ext>
            </a:extLst>
          </a:blip>
          <a:srcRect l="-44" t="12417" r="44" b="15299"/>
          <a:stretch/>
        </p:blipFill>
        <p:spPr>
          <a:xfrm>
            <a:off x="0" y="874626"/>
            <a:ext cx="9140007" cy="4268874"/>
          </a:xfrm>
          <a:prstGeom prst="rect">
            <a:avLst/>
          </a:prstGeom>
          <a:noFill/>
        </p:spPr>
      </p:pic>
      <p:sp>
        <p:nvSpPr>
          <p:cNvPr id="2" name="Segnaposto testo 14">
            <a:extLst>
              <a:ext uri="{FF2B5EF4-FFF2-40B4-BE49-F238E27FC236}">
                <a16:creationId xmlns:a16="http://schemas.microsoft.com/office/drawing/2014/main" id="{85EE2654-EF20-C4B6-E791-980527BAA6EC}"/>
              </a:ext>
            </a:extLst>
          </p:cNvPr>
          <p:cNvSpPr>
            <a:spLocks noGrp="1"/>
          </p:cNvSpPr>
          <p:nvPr>
            <p:ph type="body" sz="quarter" idx="11" hasCustomPrompt="1"/>
          </p:nvPr>
        </p:nvSpPr>
        <p:spPr>
          <a:xfrm>
            <a:off x="618174" y="4080988"/>
            <a:ext cx="7934325" cy="375774"/>
          </a:xfrm>
        </p:spPr>
        <p:txBody>
          <a:bodyPr>
            <a:noAutofit/>
          </a:bodyPr>
          <a:lstStyle>
            <a:lvl1pPr marL="0" indent="0">
              <a:buFontTx/>
              <a:buNone/>
              <a:defRPr sz="1050" b="0"/>
            </a:lvl1pPr>
            <a:lvl2pPr>
              <a:defRPr sz="3000"/>
            </a:lvl2pPr>
            <a:lvl3pPr>
              <a:defRPr sz="3000"/>
            </a:lvl3pPr>
            <a:lvl4pPr>
              <a:defRPr sz="3000"/>
            </a:lvl4pPr>
            <a:lvl5pPr>
              <a:defRPr sz="3000"/>
            </a:lvl5pPr>
          </a:lstStyle>
          <a:p>
            <a:pPr lvl="0"/>
            <a:r>
              <a:rPr lang="it-IT"/>
              <a:t>text</a:t>
            </a:r>
            <a:endParaRPr lang="en-US"/>
          </a:p>
        </p:txBody>
      </p:sp>
      <p:pic>
        <p:nvPicPr>
          <p:cNvPr id="4" name="Picture 3">
            <a:extLst>
              <a:ext uri="{FF2B5EF4-FFF2-40B4-BE49-F238E27FC236}">
                <a16:creationId xmlns:a16="http://schemas.microsoft.com/office/drawing/2014/main" id="{72B80DDE-5289-0951-D7CE-CC9296C3E05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672" t="12495" r="17781" b="14596"/>
          <a:stretch/>
        </p:blipFill>
        <p:spPr>
          <a:xfrm>
            <a:off x="0" y="1"/>
            <a:ext cx="9144000" cy="894604"/>
          </a:xfrm>
          <a:prstGeom prst="rect">
            <a:avLst/>
          </a:prstGeom>
        </p:spPr>
      </p:pic>
      <p:sp>
        <p:nvSpPr>
          <p:cNvPr id="3" name="Segnaposto testo 14">
            <a:extLst>
              <a:ext uri="{FF2B5EF4-FFF2-40B4-BE49-F238E27FC236}">
                <a16:creationId xmlns:a16="http://schemas.microsoft.com/office/drawing/2014/main" id="{8CE2D99B-81A0-AB42-833D-7DA05B178AF9}"/>
              </a:ext>
            </a:extLst>
          </p:cNvPr>
          <p:cNvSpPr>
            <a:spLocks noGrp="1"/>
          </p:cNvSpPr>
          <p:nvPr>
            <p:ph type="body" sz="quarter" idx="10" hasCustomPrompt="1"/>
          </p:nvPr>
        </p:nvSpPr>
        <p:spPr>
          <a:xfrm>
            <a:off x="618174" y="2855879"/>
            <a:ext cx="7934325" cy="538369"/>
          </a:xfrm>
        </p:spPr>
        <p:txBody>
          <a:bodyPr>
            <a:noAutofit/>
          </a:bodyPr>
          <a:lstStyle>
            <a:lvl1pPr marL="0" indent="0">
              <a:buFontTx/>
              <a:buNone/>
              <a:defRPr sz="3000" b="1"/>
            </a:lvl1pPr>
            <a:lvl2pPr>
              <a:defRPr sz="3000"/>
            </a:lvl2pPr>
            <a:lvl3pPr>
              <a:defRPr sz="3000"/>
            </a:lvl3pPr>
            <a:lvl4pPr>
              <a:defRPr sz="3000"/>
            </a:lvl4pPr>
            <a:lvl5pPr>
              <a:defRPr sz="3000"/>
            </a:lvl5pPr>
          </a:lstStyle>
          <a:p>
            <a:pPr lvl="0"/>
            <a:r>
              <a:rPr lang="it-IT"/>
              <a:t>Title</a:t>
            </a:r>
            <a:endParaRPr lang="en-US"/>
          </a:p>
        </p:txBody>
      </p:sp>
    </p:spTree>
    <p:extLst>
      <p:ext uri="{BB962C8B-B14F-4D97-AF65-F5344CB8AC3E}">
        <p14:creationId xmlns:p14="http://schemas.microsoft.com/office/powerpoint/2010/main" val="3491962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4EC591F8-4686-3257-EA4A-77D63C5795D5}"/>
              </a:ext>
            </a:extLst>
          </p:cNvPr>
          <p:cNvGrpSpPr/>
          <p:nvPr userDrawn="1"/>
        </p:nvGrpSpPr>
        <p:grpSpPr>
          <a:xfrm>
            <a:off x="0" y="0"/>
            <a:ext cx="9144000" cy="5143500"/>
            <a:chOff x="0" y="0"/>
            <a:chExt cx="6000926" cy="3375521"/>
          </a:xfrm>
        </p:grpSpPr>
        <p:sp>
          <p:nvSpPr>
            <p:cNvPr id="8" name="Freeform 3">
              <a:extLst>
                <a:ext uri="{FF2B5EF4-FFF2-40B4-BE49-F238E27FC236}">
                  <a16:creationId xmlns:a16="http://schemas.microsoft.com/office/drawing/2014/main" id="{507B4DF1-F2B2-BBBC-D51A-B761102DCE47}"/>
                </a:ext>
              </a:extLst>
            </p:cNvPr>
            <p:cNvSpPr/>
            <p:nvPr/>
          </p:nvSpPr>
          <p:spPr>
            <a:xfrm>
              <a:off x="0" y="0"/>
              <a:ext cx="6000926" cy="3375521"/>
            </a:xfrm>
            <a:custGeom>
              <a:avLst/>
              <a:gdLst/>
              <a:ahLst/>
              <a:cxnLst/>
              <a:rect l="l" t="t" r="r" b="b"/>
              <a:pathLst>
                <a:path w="6000926" h="3375521">
                  <a:moveTo>
                    <a:pt x="0" y="0"/>
                  </a:moveTo>
                  <a:lnTo>
                    <a:pt x="6000926" y="0"/>
                  </a:lnTo>
                  <a:lnTo>
                    <a:pt x="6000926" y="3375521"/>
                  </a:lnTo>
                  <a:lnTo>
                    <a:pt x="0" y="3375521"/>
                  </a:lnTo>
                  <a:close/>
                </a:path>
              </a:pathLst>
            </a:custGeom>
            <a:gradFill rotWithShape="1">
              <a:gsLst>
                <a:gs pos="0">
                  <a:srgbClr val="1D0E46">
                    <a:alpha val="100000"/>
                  </a:srgbClr>
                </a:gs>
                <a:gs pos="100000">
                  <a:srgbClr val="1E57A8">
                    <a:alpha val="100000"/>
                  </a:srgbClr>
                </a:gs>
              </a:gsLst>
              <a:lin ang="2700000"/>
            </a:gradFill>
          </p:spPr>
          <p:txBody>
            <a:bodyPr/>
            <a:lstStyle/>
            <a:p>
              <a:endParaRPr lang="it-IT" sz="450" dirty="0"/>
            </a:p>
          </p:txBody>
        </p:sp>
        <p:sp>
          <p:nvSpPr>
            <p:cNvPr id="9" name="TextBox 4">
              <a:extLst>
                <a:ext uri="{FF2B5EF4-FFF2-40B4-BE49-F238E27FC236}">
                  <a16:creationId xmlns:a16="http://schemas.microsoft.com/office/drawing/2014/main" id="{E860DC7A-8CB5-5911-6262-5C2991E23F5C}"/>
                </a:ext>
              </a:extLst>
            </p:cNvPr>
            <p:cNvSpPr txBox="1"/>
            <p:nvPr/>
          </p:nvSpPr>
          <p:spPr>
            <a:xfrm>
              <a:off x="0" y="-28575"/>
              <a:ext cx="6000926" cy="3404096"/>
            </a:xfrm>
            <a:prstGeom prst="rect">
              <a:avLst/>
            </a:prstGeom>
          </p:spPr>
          <p:txBody>
            <a:bodyPr lIns="40774" tIns="40774" rIns="40774" bIns="40774" rtlCol="0" anchor="ctr"/>
            <a:lstStyle/>
            <a:p>
              <a:pPr algn="ctr">
                <a:lnSpc>
                  <a:spcPts val="1068"/>
                </a:lnSpc>
                <a:spcBef>
                  <a:spcPct val="0"/>
                </a:spcBef>
              </a:pPr>
              <a:endParaRPr sz="450"/>
            </a:p>
          </p:txBody>
        </p:sp>
      </p:grpSp>
      <p:sp>
        <p:nvSpPr>
          <p:cNvPr id="19" name="Freeform 17">
            <a:extLst>
              <a:ext uri="{FF2B5EF4-FFF2-40B4-BE49-F238E27FC236}">
                <a16:creationId xmlns:a16="http://schemas.microsoft.com/office/drawing/2014/main" id="{6E350B0F-AB7E-4184-A0F7-DFF2FF4E193E}"/>
              </a:ext>
            </a:extLst>
          </p:cNvPr>
          <p:cNvSpPr/>
          <p:nvPr userDrawn="1"/>
        </p:nvSpPr>
        <p:spPr>
          <a:xfrm>
            <a:off x="1272313" y="-727937"/>
            <a:ext cx="6599374" cy="6599374"/>
          </a:xfrm>
          <a:custGeom>
            <a:avLst/>
            <a:gdLst/>
            <a:ahLst/>
            <a:cxnLst/>
            <a:rect l="l" t="t" r="r" b="b"/>
            <a:pathLst>
              <a:path w="3862539" h="3862539">
                <a:moveTo>
                  <a:pt x="0" y="0"/>
                </a:moveTo>
                <a:lnTo>
                  <a:pt x="3862539" y="0"/>
                </a:lnTo>
                <a:lnTo>
                  <a:pt x="3862539" y="3862539"/>
                </a:lnTo>
                <a:lnTo>
                  <a:pt x="0" y="3862539"/>
                </a:lnTo>
                <a:lnTo>
                  <a:pt x="0" y="0"/>
                </a:lnTo>
                <a:close/>
              </a:path>
            </a:pathLst>
          </a:custGeom>
          <a:blipFill dpi="0" rotWithShape="1">
            <a:blip r:embed="rId2">
              <a:alphaModFix amt="5000"/>
              <a:extLst>
                <a:ext uri="{96DAC541-7B7A-43D3-8B79-37D633B846F1}">
                  <asvg:svgBlip xmlns:asvg="http://schemas.microsoft.com/office/drawing/2016/SVG/main" r:embed="rId3"/>
                </a:ext>
              </a:extLst>
            </a:blip>
            <a:srcRect/>
            <a:stretch>
              <a:fillRect/>
            </a:stretch>
          </a:blipFill>
        </p:spPr>
        <p:txBody>
          <a:bodyPr/>
          <a:lstStyle/>
          <a:p>
            <a:endParaRPr lang="it-IT" sz="450" dirty="0"/>
          </a:p>
        </p:txBody>
      </p:sp>
      <p:pic>
        <p:nvPicPr>
          <p:cNvPr id="3" name="Picture 3">
            <a:extLst>
              <a:ext uri="{FF2B5EF4-FFF2-40B4-BE49-F238E27FC236}">
                <a16:creationId xmlns:a16="http://schemas.microsoft.com/office/drawing/2014/main" id="{01FC40BC-9004-DDF8-38AB-3A93A08ECA2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672" t="12495" r="17781" b="14596"/>
          <a:stretch/>
        </p:blipFill>
        <p:spPr>
          <a:xfrm>
            <a:off x="-3323" y="-2752"/>
            <a:ext cx="9147323" cy="894929"/>
          </a:xfrm>
          <a:prstGeom prst="rect">
            <a:avLst/>
          </a:prstGeom>
        </p:spPr>
      </p:pic>
      <p:sp>
        <p:nvSpPr>
          <p:cNvPr id="6" name="CasellaDiTesto 5">
            <a:extLst>
              <a:ext uri="{FF2B5EF4-FFF2-40B4-BE49-F238E27FC236}">
                <a16:creationId xmlns:a16="http://schemas.microsoft.com/office/drawing/2014/main" id="{865CBF87-39E6-7C20-D37A-A8DAE93FB84E}"/>
              </a:ext>
            </a:extLst>
          </p:cNvPr>
          <p:cNvSpPr txBox="1"/>
          <p:nvPr userDrawn="1"/>
        </p:nvSpPr>
        <p:spPr>
          <a:xfrm>
            <a:off x="482091" y="4251322"/>
            <a:ext cx="8204710" cy="738664"/>
          </a:xfrm>
          <a:prstGeom prst="rect">
            <a:avLst/>
          </a:prstGeom>
          <a:noFill/>
        </p:spPr>
        <p:txBody>
          <a:bodyPr wrap="square" lIns="0" tIns="0" rIns="0" bIns="0" rtlCol="0">
            <a:spAutoFit/>
          </a:bodyPr>
          <a:lstStyle/>
          <a:p>
            <a:r>
              <a:rPr lang="it-IT" sz="800" dirty="0" err="1">
                <a:solidFill>
                  <a:schemeClr val="bg1"/>
                </a:solidFill>
                <a:effectLst/>
                <a:latin typeface="Aptos" panose="020B0004020202020204" pitchFamily="34" charset="0"/>
              </a:rPr>
              <a:t>This</a:t>
            </a:r>
            <a:r>
              <a:rPr lang="it-IT" sz="800" dirty="0">
                <a:solidFill>
                  <a:schemeClr val="bg1"/>
                </a:solidFill>
                <a:effectLst/>
                <a:latin typeface="Aptos" panose="020B0004020202020204" pitchFamily="34" charset="0"/>
              </a:rPr>
              <a:t> Pilot training activity </a:t>
            </a:r>
            <a:r>
              <a:rPr lang="it-IT" sz="800" dirty="0" err="1">
                <a:solidFill>
                  <a:schemeClr val="bg1"/>
                </a:solidFill>
                <a:effectLst/>
                <a:latin typeface="Aptos" panose="020B0004020202020204" pitchFamily="34" charset="0"/>
              </a:rPr>
              <a:t>has</a:t>
            </a:r>
            <a:r>
              <a:rPr lang="it-IT" sz="800" dirty="0">
                <a:solidFill>
                  <a:schemeClr val="bg1"/>
                </a:solidFill>
                <a:effectLst/>
                <a:latin typeface="Aptos" panose="020B0004020202020204" pitchFamily="34" charset="0"/>
              </a:rPr>
              <a:t> </a:t>
            </a:r>
            <a:r>
              <a:rPr lang="it-IT" sz="800" dirty="0" err="1">
                <a:solidFill>
                  <a:schemeClr val="bg1"/>
                </a:solidFill>
                <a:effectLst/>
                <a:latin typeface="Aptos" panose="020B0004020202020204" pitchFamily="34" charset="0"/>
              </a:rPr>
              <a:t>been</a:t>
            </a:r>
            <a:r>
              <a:rPr lang="it-IT" sz="800" dirty="0">
                <a:solidFill>
                  <a:schemeClr val="bg1"/>
                </a:solidFill>
                <a:effectLst/>
                <a:latin typeface="Aptos" panose="020B0004020202020204" pitchFamily="34" charset="0"/>
              </a:rPr>
              <a:t> </a:t>
            </a:r>
            <a:r>
              <a:rPr lang="it-IT" sz="800" dirty="0" err="1">
                <a:solidFill>
                  <a:schemeClr val="bg1"/>
                </a:solidFill>
                <a:effectLst/>
                <a:latin typeface="Aptos" panose="020B0004020202020204" pitchFamily="34" charset="0"/>
              </a:rPr>
              <a:t>funded</a:t>
            </a:r>
            <a:r>
              <a:rPr lang="it-IT" sz="800" dirty="0">
                <a:solidFill>
                  <a:schemeClr val="bg1"/>
                </a:solidFill>
                <a:effectLst/>
                <a:latin typeface="Aptos" panose="020B0004020202020204" pitchFamily="34" charset="0"/>
              </a:rPr>
              <a:t> by the </a:t>
            </a:r>
            <a:r>
              <a:rPr lang="it-IT" sz="800" dirty="0" err="1">
                <a:solidFill>
                  <a:schemeClr val="bg1"/>
                </a:solidFill>
                <a:effectLst/>
                <a:latin typeface="Aptos" panose="020B0004020202020204" pitchFamily="34" charset="0"/>
              </a:rPr>
              <a:t>European</a:t>
            </a:r>
            <a:r>
              <a:rPr lang="it-IT" sz="800" dirty="0">
                <a:solidFill>
                  <a:schemeClr val="bg1"/>
                </a:solidFill>
                <a:effectLst/>
                <a:latin typeface="Aptos" panose="020B0004020202020204" pitchFamily="34" charset="0"/>
              </a:rPr>
              <a:t> Union – </a:t>
            </a:r>
            <a:r>
              <a:rPr lang="it-IT" sz="800" dirty="0" err="1">
                <a:solidFill>
                  <a:schemeClr val="bg1"/>
                </a:solidFill>
                <a:effectLst/>
                <a:latin typeface="Aptos" panose="020B0004020202020204" pitchFamily="34" charset="0"/>
              </a:rPr>
              <a:t>NextGenerationEU</a:t>
            </a:r>
            <a:r>
              <a:rPr lang="it-IT" sz="800" dirty="0">
                <a:solidFill>
                  <a:schemeClr val="bg1"/>
                </a:solidFill>
                <a:effectLst/>
                <a:latin typeface="Aptos" panose="020B0004020202020204" pitchFamily="34" charset="0"/>
              </a:rPr>
              <a:t> </a:t>
            </a:r>
            <a:r>
              <a:rPr lang="it-IT" sz="800" dirty="0" err="1">
                <a:solidFill>
                  <a:schemeClr val="bg1"/>
                </a:solidFill>
                <a:effectLst/>
                <a:latin typeface="Aptos" panose="020B0004020202020204" pitchFamily="34" charset="0"/>
              </a:rPr>
              <a:t>within</a:t>
            </a:r>
            <a:r>
              <a:rPr lang="it-IT" sz="800" dirty="0">
                <a:solidFill>
                  <a:schemeClr val="bg1"/>
                </a:solidFill>
                <a:effectLst/>
                <a:latin typeface="Aptos" panose="020B0004020202020204" pitchFamily="34" charset="0"/>
              </a:rPr>
              <a:t> the PNRR projects </a:t>
            </a:r>
            <a:r>
              <a:rPr lang="it-IT" sz="800" dirty="0" err="1">
                <a:solidFill>
                  <a:schemeClr val="bg1"/>
                </a:solidFill>
                <a:effectLst/>
                <a:latin typeface="Aptos" panose="020B0004020202020204" pitchFamily="34" charset="0"/>
              </a:rPr>
              <a:t>funded</a:t>
            </a:r>
            <a:r>
              <a:rPr lang="it-IT" sz="800" dirty="0">
                <a:solidFill>
                  <a:schemeClr val="bg1"/>
                </a:solidFill>
                <a:effectLst/>
                <a:latin typeface="Aptos" panose="020B0004020202020204" pitchFamily="34" charset="0"/>
              </a:rPr>
              <a:t> </a:t>
            </a:r>
            <a:r>
              <a:rPr lang="it-IT" sz="800" dirty="0" err="1">
                <a:solidFill>
                  <a:schemeClr val="bg1"/>
                </a:solidFill>
                <a:effectLst/>
                <a:latin typeface="Aptos" panose="020B0004020202020204" pitchFamily="34" charset="0"/>
              </a:rPr>
              <a:t>pursuant</a:t>
            </a:r>
            <a:r>
              <a:rPr lang="it-IT" sz="800" dirty="0">
                <a:solidFill>
                  <a:schemeClr val="bg1"/>
                </a:solidFill>
                <a:effectLst/>
                <a:latin typeface="Aptos" panose="020B0004020202020204" pitchFamily="34" charset="0"/>
              </a:rPr>
              <a:t> to </a:t>
            </a:r>
            <a:r>
              <a:rPr lang="it-IT" sz="800" dirty="0" err="1">
                <a:solidFill>
                  <a:schemeClr val="bg1"/>
                </a:solidFill>
                <a:effectLst/>
                <a:latin typeface="Aptos" panose="020B0004020202020204" pitchFamily="34" charset="0"/>
              </a:rPr>
              <a:t>Article</a:t>
            </a:r>
            <a:r>
              <a:rPr lang="it-IT" sz="800" dirty="0">
                <a:solidFill>
                  <a:schemeClr val="bg1"/>
                </a:solidFill>
                <a:effectLst/>
                <a:latin typeface="Aptos" panose="020B0004020202020204" pitchFamily="34" charset="0"/>
              </a:rPr>
              <a:t> 11, </a:t>
            </a:r>
            <a:r>
              <a:rPr lang="it-IT" sz="800" dirty="0" err="1">
                <a:solidFill>
                  <a:schemeClr val="bg1"/>
                </a:solidFill>
                <a:effectLst/>
                <a:latin typeface="Aptos" panose="020B0004020202020204" pitchFamily="34" charset="0"/>
              </a:rPr>
              <a:t>paragraph</a:t>
            </a:r>
            <a:r>
              <a:rPr lang="it-IT" sz="800" dirty="0">
                <a:solidFill>
                  <a:schemeClr val="bg1"/>
                </a:solidFill>
                <a:effectLst/>
                <a:latin typeface="Aptos" panose="020B0004020202020204" pitchFamily="34" charset="0"/>
              </a:rPr>
              <a:t> 1, of </a:t>
            </a:r>
            <a:r>
              <a:rPr lang="it-IT" sz="800" dirty="0" err="1">
                <a:solidFill>
                  <a:schemeClr val="bg1"/>
                </a:solidFill>
                <a:effectLst/>
                <a:latin typeface="Aptos" panose="020B0004020202020204" pitchFamily="34" charset="0"/>
              </a:rPr>
              <a:t>Notice</a:t>
            </a:r>
            <a:r>
              <a:rPr lang="it-IT" sz="800" dirty="0">
                <a:solidFill>
                  <a:schemeClr val="bg1"/>
                </a:solidFill>
                <a:effectLst/>
                <a:latin typeface="Aptos" panose="020B0004020202020204" pitchFamily="34" charset="0"/>
              </a:rPr>
              <a:t> 594/2024:</a:t>
            </a:r>
            <a:endParaRPr lang="it-IT" sz="800" dirty="0">
              <a:solidFill>
                <a:schemeClr val="bg1"/>
              </a:solidFill>
              <a:latin typeface="Aptos" panose="020B0004020202020204" pitchFamily="34" charset="0"/>
            </a:endParaRPr>
          </a:p>
          <a:p>
            <a:pPr marL="171450" indent="-171450">
              <a:buFont typeface="Arial" panose="020B0604020202020204" pitchFamily="34" charset="0"/>
              <a:buChar char="•"/>
            </a:pPr>
            <a:r>
              <a:rPr lang="it-IT" sz="800" dirty="0">
                <a:solidFill>
                  <a:schemeClr val="bg1"/>
                </a:solidFill>
                <a:effectLst/>
                <a:latin typeface="Aptos" panose="020B0004020202020204" pitchFamily="34" charset="0"/>
              </a:rPr>
              <a:t>“NFFA-DI cod. IR0000015,  Missione 4, “Istruzione e Ricerca” – Componente 2, “Dalla ricerca all'impresa” – Linea di investimento 3.1, “Fondo per la realizzazione di un sistema integrato di infrastrutture di ricerca e innovazione” – Azione 3.1.1, “Creazione di nuove IR o potenziamento di quelle esistenti che concorrono agli obiettivi di Eccellenza Scientifica di Horizon Europe e costituzione di reti” (CUP B53C22004310006).</a:t>
            </a:r>
            <a:endParaRPr lang="it-IT" sz="800" dirty="0">
              <a:solidFill>
                <a:schemeClr val="bg1"/>
              </a:solidFill>
              <a:latin typeface="Aptos" panose="020B0004020202020204" pitchFamily="34" charset="0"/>
            </a:endParaRPr>
          </a:p>
          <a:p>
            <a:pPr marL="171450" indent="-171450">
              <a:buFont typeface="Arial" panose="020B0604020202020204" pitchFamily="34" charset="0"/>
              <a:buChar char="•"/>
            </a:pPr>
            <a:r>
              <a:rPr lang="it-IT" sz="800" dirty="0">
                <a:solidFill>
                  <a:schemeClr val="bg1"/>
                </a:solidFill>
                <a:effectLst/>
                <a:latin typeface="Aptos" panose="020B0004020202020204" pitchFamily="34" charset="0"/>
              </a:rPr>
              <a:t>“EFC cod. SSU2024-00002,  Missione 4 "Istruzione e ricerca" - Componente  1, “Potenziamento dell'offerta dei servizi all'istruzione:  dagli  asili nido </a:t>
            </a:r>
            <a:r>
              <a:rPr lang="it-IT" sz="800" dirty="0" err="1">
                <a:solidFill>
                  <a:schemeClr val="bg1"/>
                </a:solidFill>
                <a:effectLst/>
                <a:latin typeface="Aptos" panose="020B0004020202020204" pitchFamily="34" charset="0"/>
              </a:rPr>
              <a:t>all'universita'</a:t>
            </a:r>
            <a:r>
              <a:rPr lang="it-IT" sz="800" dirty="0">
                <a:solidFill>
                  <a:schemeClr val="bg1"/>
                </a:solidFill>
                <a:effectLst/>
                <a:latin typeface="Aptos" panose="020B0004020202020204" pitchFamily="34" charset="0"/>
              </a:rPr>
              <a:t>” -  Investimento  3.4  “Didattica  e  competenze universitarie  avanzate”  -  Sub-Investimento  “Rafforzamento   delle scuole universitarie superiori” (CUP: G97G24000100007).</a:t>
            </a:r>
            <a:endParaRPr lang="it-IT" sz="800" dirty="0">
              <a:solidFill>
                <a:schemeClr val="bg1"/>
              </a:solidFill>
              <a:latin typeface="Aptos" panose="020B0004020202020204" pitchFamily="34" charset="0"/>
            </a:endParaRPr>
          </a:p>
        </p:txBody>
      </p:sp>
      <p:sp>
        <p:nvSpPr>
          <p:cNvPr id="15" name="Segnaposto testo 14">
            <a:extLst>
              <a:ext uri="{FF2B5EF4-FFF2-40B4-BE49-F238E27FC236}">
                <a16:creationId xmlns:a16="http://schemas.microsoft.com/office/drawing/2014/main" id="{7EC9F568-CE54-23F8-4F95-22DD78AD873D}"/>
              </a:ext>
            </a:extLst>
          </p:cNvPr>
          <p:cNvSpPr>
            <a:spLocks noGrp="1"/>
          </p:cNvSpPr>
          <p:nvPr>
            <p:ph type="body" sz="quarter" idx="10" hasCustomPrompt="1"/>
          </p:nvPr>
        </p:nvSpPr>
        <p:spPr>
          <a:xfrm>
            <a:off x="506474" y="2549979"/>
            <a:ext cx="8180327" cy="615553"/>
          </a:xfrm>
          <a:prstGeom prst="rect">
            <a:avLst/>
          </a:prstGeom>
        </p:spPr>
        <p:txBody>
          <a:bodyPr wrap="square" lIns="0" tIns="0" rIns="0" bIns="0">
            <a:spAutoFit/>
          </a:bodyPr>
          <a:lstStyle>
            <a:lvl1pPr marL="0" indent="0">
              <a:buFontTx/>
              <a:buNone/>
              <a:defRPr sz="4000" b="1">
                <a:solidFill>
                  <a:schemeClr val="bg1"/>
                </a:solidFill>
                <a:latin typeface="Aptos" panose="020B0004020202020204" pitchFamily="34" charset="0"/>
              </a:defRPr>
            </a:lvl1pPr>
          </a:lstStyle>
          <a:p>
            <a:pPr lvl="0"/>
            <a:r>
              <a:rPr lang="it-IT" sz="4000" dirty="0">
                <a:latin typeface="Aptos" panose="020B0004020202020204" pitchFamily="34" charset="0"/>
              </a:rPr>
              <a:t>Title</a:t>
            </a:r>
            <a:endParaRPr lang="it-IT" dirty="0"/>
          </a:p>
        </p:txBody>
      </p:sp>
      <p:pic>
        <p:nvPicPr>
          <p:cNvPr id="17" name="Immagine 16" descr="Immagine che contiene cerchio, linea, simbolo, Elementi grafici&#10;&#10;Il contenuto generato dall'IA potrebbe non essere corretto.">
            <a:extLst>
              <a:ext uri="{FF2B5EF4-FFF2-40B4-BE49-F238E27FC236}">
                <a16:creationId xmlns:a16="http://schemas.microsoft.com/office/drawing/2014/main" id="{86DB2A9E-C519-6A26-182D-A631DFBB7A6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59410" y="1274112"/>
            <a:ext cx="508173" cy="389519"/>
          </a:xfrm>
          <a:prstGeom prst="rect">
            <a:avLst/>
          </a:prstGeom>
        </p:spPr>
      </p:pic>
      <p:pic>
        <p:nvPicPr>
          <p:cNvPr id="25" name="Immagine 24" descr="Immagine che contiene testo, Carattere, Elementi grafici, grafica&#10;&#10;Il contenuto generato dall'IA potrebbe non essere corretto.">
            <a:extLst>
              <a:ext uri="{FF2B5EF4-FFF2-40B4-BE49-F238E27FC236}">
                <a16:creationId xmlns:a16="http://schemas.microsoft.com/office/drawing/2014/main" id="{1D060135-78DC-4226-52CE-492B694E4A1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409921" y="1313093"/>
            <a:ext cx="1665342" cy="311556"/>
          </a:xfrm>
          <a:prstGeom prst="rect">
            <a:avLst/>
          </a:prstGeom>
        </p:spPr>
      </p:pic>
      <p:pic>
        <p:nvPicPr>
          <p:cNvPr id="32" name="Elemento grafico 31">
            <a:extLst>
              <a:ext uri="{FF2B5EF4-FFF2-40B4-BE49-F238E27FC236}">
                <a16:creationId xmlns:a16="http://schemas.microsoft.com/office/drawing/2014/main" id="{06354B2F-532B-3A9A-2696-BCB997A020C6}"/>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7500050" y="1331843"/>
            <a:ext cx="1130488" cy="274057"/>
          </a:xfrm>
          <a:prstGeom prst="rect">
            <a:avLst/>
          </a:prstGeom>
        </p:spPr>
      </p:pic>
      <p:pic>
        <p:nvPicPr>
          <p:cNvPr id="34" name="Elemento grafico 33">
            <a:extLst>
              <a:ext uri="{FF2B5EF4-FFF2-40B4-BE49-F238E27FC236}">
                <a16:creationId xmlns:a16="http://schemas.microsoft.com/office/drawing/2014/main" id="{8C0849B0-9533-86C6-6D3B-081DD9696405}"/>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85530" y="1301429"/>
            <a:ext cx="1587021" cy="334885"/>
          </a:xfrm>
          <a:prstGeom prst="rect">
            <a:avLst/>
          </a:prstGeom>
        </p:spPr>
      </p:pic>
      <p:sp>
        <p:nvSpPr>
          <p:cNvPr id="4" name="CasellaDiTesto 3">
            <a:extLst>
              <a:ext uri="{FF2B5EF4-FFF2-40B4-BE49-F238E27FC236}">
                <a16:creationId xmlns:a16="http://schemas.microsoft.com/office/drawing/2014/main" id="{105755EA-3B0F-F1C6-77B6-814B7EFCACFC}"/>
              </a:ext>
            </a:extLst>
          </p:cNvPr>
          <p:cNvSpPr txBox="1"/>
          <p:nvPr userDrawn="1"/>
        </p:nvSpPr>
        <p:spPr>
          <a:xfrm>
            <a:off x="2497340" y="1238039"/>
            <a:ext cx="1554830" cy="461665"/>
          </a:xfrm>
          <a:prstGeom prst="rect">
            <a:avLst/>
          </a:prstGeom>
          <a:noFill/>
        </p:spPr>
        <p:txBody>
          <a:bodyPr wrap="square" rtlCol="0">
            <a:spAutoFit/>
          </a:bodyPr>
          <a:lstStyle/>
          <a:p>
            <a:pPr algn="ctr"/>
            <a:r>
              <a:rPr lang="it-IT" sz="2400" dirty="0">
                <a:solidFill>
                  <a:schemeClr val="bg1"/>
                </a:solidFill>
                <a:latin typeface="Aptos" panose="020B0004020202020204" pitchFamily="34" charset="0"/>
              </a:rPr>
              <a:t>E-ARGO</a:t>
            </a:r>
          </a:p>
        </p:txBody>
      </p:sp>
    </p:spTree>
    <p:extLst>
      <p:ext uri="{BB962C8B-B14F-4D97-AF65-F5344CB8AC3E}">
        <p14:creationId xmlns:p14="http://schemas.microsoft.com/office/powerpoint/2010/main" val="3871401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Freeform 17">
            <a:extLst>
              <a:ext uri="{FF2B5EF4-FFF2-40B4-BE49-F238E27FC236}">
                <a16:creationId xmlns:a16="http://schemas.microsoft.com/office/drawing/2014/main" id="{BCBB8701-A7B2-FF06-D406-E367E958CCC9}"/>
              </a:ext>
            </a:extLst>
          </p:cNvPr>
          <p:cNvSpPr/>
          <p:nvPr userDrawn="1"/>
        </p:nvSpPr>
        <p:spPr>
          <a:xfrm>
            <a:off x="1272313" y="-727937"/>
            <a:ext cx="6599374" cy="6599374"/>
          </a:xfrm>
          <a:custGeom>
            <a:avLst/>
            <a:gdLst/>
            <a:ahLst/>
            <a:cxnLst/>
            <a:rect l="l" t="t" r="r" b="b"/>
            <a:pathLst>
              <a:path w="3862539" h="3862539">
                <a:moveTo>
                  <a:pt x="0" y="0"/>
                </a:moveTo>
                <a:lnTo>
                  <a:pt x="3862539" y="0"/>
                </a:lnTo>
                <a:lnTo>
                  <a:pt x="3862539" y="3862539"/>
                </a:lnTo>
                <a:lnTo>
                  <a:pt x="0" y="3862539"/>
                </a:lnTo>
                <a:lnTo>
                  <a:pt x="0" y="0"/>
                </a:lnTo>
                <a:close/>
              </a:path>
            </a:pathLst>
          </a:custGeom>
          <a:blipFill dpi="0" rotWithShape="1">
            <a:blip r:embed="rId2">
              <a:alphaModFix amt="3000"/>
              <a:extLst>
                <a:ext uri="{96DAC541-7B7A-43D3-8B79-37D633B846F1}">
                  <asvg:svgBlip xmlns:asvg="http://schemas.microsoft.com/office/drawing/2016/SVG/main" r:embed="rId3"/>
                </a:ext>
              </a:extLst>
            </a:blip>
            <a:srcRect/>
            <a:stretch>
              <a:fillRect/>
            </a:stretch>
          </a:blipFill>
        </p:spPr>
        <p:txBody>
          <a:bodyPr/>
          <a:lstStyle/>
          <a:p>
            <a:endParaRPr lang="it-IT" sz="450" dirty="0"/>
          </a:p>
        </p:txBody>
      </p:sp>
      <p:sp>
        <p:nvSpPr>
          <p:cNvPr id="15" name="Segnaposto testo 14">
            <a:extLst>
              <a:ext uri="{FF2B5EF4-FFF2-40B4-BE49-F238E27FC236}">
                <a16:creationId xmlns:a16="http://schemas.microsoft.com/office/drawing/2014/main" id="{AC5DCC99-D33E-980D-ABD1-7B29388468B1}"/>
              </a:ext>
            </a:extLst>
          </p:cNvPr>
          <p:cNvSpPr>
            <a:spLocks noGrp="1"/>
          </p:cNvSpPr>
          <p:nvPr>
            <p:ph type="body" sz="quarter" idx="10" hasCustomPrompt="1"/>
          </p:nvPr>
        </p:nvSpPr>
        <p:spPr>
          <a:xfrm>
            <a:off x="506474" y="2089600"/>
            <a:ext cx="8180327" cy="615553"/>
          </a:xfrm>
          <a:prstGeom prst="rect">
            <a:avLst/>
          </a:prstGeom>
        </p:spPr>
        <p:txBody>
          <a:bodyPr wrap="square" lIns="0" tIns="0" rIns="0" bIns="0">
            <a:spAutoFit/>
          </a:bodyPr>
          <a:lstStyle>
            <a:lvl1pPr marL="0" indent="0">
              <a:buFontTx/>
              <a:buNone/>
              <a:defRPr sz="4000" b="1">
                <a:solidFill>
                  <a:schemeClr val="tx1"/>
                </a:solidFill>
                <a:latin typeface="Aptos" panose="020B0004020202020204" pitchFamily="34" charset="0"/>
              </a:defRPr>
            </a:lvl1pPr>
          </a:lstStyle>
          <a:p>
            <a:pPr lvl="0"/>
            <a:r>
              <a:rPr lang="it-IT" sz="4000" dirty="0">
                <a:latin typeface="Aptos" panose="020B0004020202020204" pitchFamily="34" charset="0"/>
              </a:rPr>
              <a:t>Title</a:t>
            </a:r>
            <a:endParaRPr lang="it-IT" dirty="0"/>
          </a:p>
        </p:txBody>
      </p:sp>
      <p:pic>
        <p:nvPicPr>
          <p:cNvPr id="24" name="Elemento grafico 23">
            <a:extLst>
              <a:ext uri="{FF2B5EF4-FFF2-40B4-BE49-F238E27FC236}">
                <a16:creationId xmlns:a16="http://schemas.microsoft.com/office/drawing/2014/main" id="{D9193719-81C0-2C77-FB46-EB9633F36EDC}"/>
              </a:ext>
            </a:extLst>
          </p:cNvPr>
          <p:cNvPicPr>
            <a:picLocks noChangeAspect="1"/>
          </p:cNvPicPr>
          <p:nvPr userDrawn="1"/>
        </p:nvPicPr>
        <p:blipFill>
          <a:blip r:embed="rId4">
            <a:extLst>
              <a:ext uri="{96DAC541-7B7A-43D3-8B79-37D633B846F1}">
                <asvg:svgBlip xmlns:asvg="http://schemas.microsoft.com/office/drawing/2016/SVG/main" r:embed="rId5"/>
              </a:ext>
            </a:extLst>
          </a:blip>
          <a:srcRect r="34146" b="44108"/>
          <a:stretch>
            <a:fillRect/>
          </a:stretch>
        </p:blipFill>
        <p:spPr>
          <a:xfrm>
            <a:off x="7315200" y="3925104"/>
            <a:ext cx="1828800" cy="1218395"/>
          </a:xfrm>
          <a:prstGeom prst="rect">
            <a:avLst/>
          </a:prstGeom>
        </p:spPr>
      </p:pic>
      <p:pic>
        <p:nvPicPr>
          <p:cNvPr id="28" name="Elemento grafico 27">
            <a:extLst>
              <a:ext uri="{FF2B5EF4-FFF2-40B4-BE49-F238E27FC236}">
                <a16:creationId xmlns:a16="http://schemas.microsoft.com/office/drawing/2014/main" id="{6C79B192-C207-84C8-EEA6-FD520B00072D}"/>
              </a:ext>
            </a:extLst>
          </p:cNvPr>
          <p:cNvPicPr>
            <a:picLocks noChangeAspect="1"/>
          </p:cNvPicPr>
          <p:nvPr userDrawn="1"/>
        </p:nvPicPr>
        <p:blipFill>
          <a:blip r:embed="rId6">
            <a:extLst>
              <a:ext uri="{96DAC541-7B7A-43D3-8B79-37D633B846F1}">
                <asvg:svgBlip xmlns:asvg="http://schemas.microsoft.com/office/drawing/2016/SVG/main" r:embed="rId7"/>
              </a:ext>
            </a:extLst>
          </a:blip>
          <a:srcRect l="28761" t="9524" r="14602" b="23915"/>
          <a:stretch>
            <a:fillRect/>
          </a:stretch>
        </p:blipFill>
        <p:spPr>
          <a:xfrm rot="10800000">
            <a:off x="7871687" y="0"/>
            <a:ext cx="1272313" cy="148203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D4F925AC-40D4-1144-A190-B03DE6E7BD65}"/>
              </a:ext>
            </a:extLst>
          </p:cNvPr>
          <p:cNvGrpSpPr/>
          <p:nvPr userDrawn="1"/>
        </p:nvGrpSpPr>
        <p:grpSpPr>
          <a:xfrm>
            <a:off x="0" y="0"/>
            <a:ext cx="9144000" cy="5143500"/>
            <a:chOff x="0" y="0"/>
            <a:chExt cx="6000926" cy="3375521"/>
          </a:xfrm>
        </p:grpSpPr>
        <p:sp>
          <p:nvSpPr>
            <p:cNvPr id="3" name="Freeform 3">
              <a:extLst>
                <a:ext uri="{FF2B5EF4-FFF2-40B4-BE49-F238E27FC236}">
                  <a16:creationId xmlns:a16="http://schemas.microsoft.com/office/drawing/2014/main" id="{9866B254-82F3-E550-A2FD-746818610EB8}"/>
                </a:ext>
              </a:extLst>
            </p:cNvPr>
            <p:cNvSpPr/>
            <p:nvPr/>
          </p:nvSpPr>
          <p:spPr>
            <a:xfrm>
              <a:off x="0" y="0"/>
              <a:ext cx="6000926" cy="3375521"/>
            </a:xfrm>
            <a:custGeom>
              <a:avLst/>
              <a:gdLst/>
              <a:ahLst/>
              <a:cxnLst/>
              <a:rect l="l" t="t" r="r" b="b"/>
              <a:pathLst>
                <a:path w="6000926" h="3375521">
                  <a:moveTo>
                    <a:pt x="0" y="0"/>
                  </a:moveTo>
                  <a:lnTo>
                    <a:pt x="6000926" y="0"/>
                  </a:lnTo>
                  <a:lnTo>
                    <a:pt x="6000926" y="3375521"/>
                  </a:lnTo>
                  <a:lnTo>
                    <a:pt x="0" y="3375521"/>
                  </a:lnTo>
                  <a:close/>
                </a:path>
              </a:pathLst>
            </a:custGeom>
            <a:gradFill rotWithShape="1">
              <a:gsLst>
                <a:gs pos="0">
                  <a:srgbClr val="1D0E46">
                    <a:alpha val="100000"/>
                  </a:srgbClr>
                </a:gs>
                <a:gs pos="100000">
                  <a:srgbClr val="1E57A8">
                    <a:alpha val="100000"/>
                  </a:srgbClr>
                </a:gs>
              </a:gsLst>
              <a:lin ang="2700000"/>
            </a:gradFill>
          </p:spPr>
          <p:txBody>
            <a:bodyPr/>
            <a:lstStyle/>
            <a:p>
              <a:endParaRPr lang="it-IT" sz="450" dirty="0"/>
            </a:p>
          </p:txBody>
        </p:sp>
        <p:sp>
          <p:nvSpPr>
            <p:cNvPr id="4" name="TextBox 4">
              <a:extLst>
                <a:ext uri="{FF2B5EF4-FFF2-40B4-BE49-F238E27FC236}">
                  <a16:creationId xmlns:a16="http://schemas.microsoft.com/office/drawing/2014/main" id="{CEEC0115-0DC4-980D-8904-2BC9B7782F0C}"/>
                </a:ext>
              </a:extLst>
            </p:cNvPr>
            <p:cNvSpPr txBox="1"/>
            <p:nvPr/>
          </p:nvSpPr>
          <p:spPr>
            <a:xfrm>
              <a:off x="0" y="-28575"/>
              <a:ext cx="6000926" cy="3404096"/>
            </a:xfrm>
            <a:prstGeom prst="rect">
              <a:avLst/>
            </a:prstGeom>
          </p:spPr>
          <p:txBody>
            <a:bodyPr lIns="40774" tIns="40774" rIns="40774" bIns="40774" rtlCol="0" anchor="ctr"/>
            <a:lstStyle/>
            <a:p>
              <a:pPr algn="ctr">
                <a:lnSpc>
                  <a:spcPts val="1068"/>
                </a:lnSpc>
                <a:spcBef>
                  <a:spcPct val="0"/>
                </a:spcBef>
              </a:pPr>
              <a:endParaRPr sz="450"/>
            </a:p>
          </p:txBody>
        </p:sp>
      </p:grpSp>
      <p:pic>
        <p:nvPicPr>
          <p:cNvPr id="7" name="Elemento grafico 6">
            <a:extLst>
              <a:ext uri="{FF2B5EF4-FFF2-40B4-BE49-F238E27FC236}">
                <a16:creationId xmlns:a16="http://schemas.microsoft.com/office/drawing/2014/main" id="{BDCA31FA-2790-548F-604B-843A714E7A0F}"/>
              </a:ext>
            </a:extLst>
          </p:cNvPr>
          <p:cNvPicPr>
            <a:picLocks noChangeAspect="1"/>
          </p:cNvPicPr>
          <p:nvPr userDrawn="1"/>
        </p:nvPicPr>
        <p:blipFill>
          <a:blip r:embed="rId2">
            <a:extLst>
              <a:ext uri="{96DAC541-7B7A-43D3-8B79-37D633B846F1}">
                <asvg:svgBlip xmlns:asvg="http://schemas.microsoft.com/office/drawing/2016/SVG/main" r:embed="rId3"/>
              </a:ext>
            </a:extLst>
          </a:blip>
          <a:srcRect l="29246" b="24358"/>
          <a:stretch>
            <a:fillRect/>
          </a:stretch>
        </p:blipFill>
        <p:spPr>
          <a:xfrm rot="10800000">
            <a:off x="7516444" y="-2"/>
            <a:ext cx="1627556" cy="1724581"/>
          </a:xfrm>
          <a:prstGeom prst="rect">
            <a:avLst/>
          </a:prstGeom>
        </p:spPr>
      </p:pic>
      <p:sp>
        <p:nvSpPr>
          <p:cNvPr id="15" name="Segnaposto testo 14">
            <a:extLst>
              <a:ext uri="{FF2B5EF4-FFF2-40B4-BE49-F238E27FC236}">
                <a16:creationId xmlns:a16="http://schemas.microsoft.com/office/drawing/2014/main" id="{AC5DCC99-D33E-980D-ABD1-7B29388468B1}"/>
              </a:ext>
            </a:extLst>
          </p:cNvPr>
          <p:cNvSpPr>
            <a:spLocks noGrp="1"/>
          </p:cNvSpPr>
          <p:nvPr>
            <p:ph type="body" sz="quarter" idx="10" hasCustomPrompt="1"/>
          </p:nvPr>
        </p:nvSpPr>
        <p:spPr>
          <a:xfrm>
            <a:off x="506474" y="2089600"/>
            <a:ext cx="8180327" cy="615553"/>
          </a:xfrm>
          <a:prstGeom prst="rect">
            <a:avLst/>
          </a:prstGeom>
        </p:spPr>
        <p:txBody>
          <a:bodyPr wrap="square" lIns="0" tIns="0" rIns="0" bIns="0">
            <a:spAutoFit/>
          </a:bodyPr>
          <a:lstStyle>
            <a:lvl1pPr marL="0" indent="0">
              <a:buFontTx/>
              <a:buNone/>
              <a:defRPr sz="4000" b="1">
                <a:solidFill>
                  <a:schemeClr val="bg1"/>
                </a:solidFill>
                <a:latin typeface="Aptos" panose="020B0004020202020204" pitchFamily="34" charset="0"/>
              </a:defRPr>
            </a:lvl1pPr>
          </a:lstStyle>
          <a:p>
            <a:pPr lvl="0"/>
            <a:r>
              <a:rPr lang="it-IT" sz="4000" dirty="0">
                <a:latin typeface="Aptos" panose="020B0004020202020204" pitchFamily="34" charset="0"/>
              </a:rPr>
              <a:t>Title</a:t>
            </a:r>
            <a:endParaRPr lang="it-IT" dirty="0"/>
          </a:p>
        </p:txBody>
      </p:sp>
      <p:pic>
        <p:nvPicPr>
          <p:cNvPr id="24" name="Elemento grafico 23">
            <a:extLst>
              <a:ext uri="{FF2B5EF4-FFF2-40B4-BE49-F238E27FC236}">
                <a16:creationId xmlns:a16="http://schemas.microsoft.com/office/drawing/2014/main" id="{D9193719-81C0-2C77-FB46-EB9633F36EDC}"/>
              </a:ext>
            </a:extLst>
          </p:cNvPr>
          <p:cNvPicPr>
            <a:picLocks noChangeAspect="1"/>
          </p:cNvPicPr>
          <p:nvPr userDrawn="1"/>
        </p:nvPicPr>
        <p:blipFill>
          <a:blip r:embed="rId4">
            <a:extLst>
              <a:ext uri="{96DAC541-7B7A-43D3-8B79-37D633B846F1}">
                <asvg:svgBlip xmlns:asvg="http://schemas.microsoft.com/office/drawing/2016/SVG/main" r:embed="rId5"/>
              </a:ext>
            </a:extLst>
          </a:blip>
          <a:srcRect r="34146" b="44108"/>
          <a:stretch>
            <a:fillRect/>
          </a:stretch>
        </p:blipFill>
        <p:spPr>
          <a:xfrm>
            <a:off x="7315200" y="3925104"/>
            <a:ext cx="1828800" cy="1218395"/>
          </a:xfrm>
          <a:prstGeom prst="rect">
            <a:avLst/>
          </a:prstGeom>
        </p:spPr>
      </p:pic>
      <p:sp>
        <p:nvSpPr>
          <p:cNvPr id="5" name="Freeform 17">
            <a:extLst>
              <a:ext uri="{FF2B5EF4-FFF2-40B4-BE49-F238E27FC236}">
                <a16:creationId xmlns:a16="http://schemas.microsoft.com/office/drawing/2014/main" id="{88B16BAE-3745-5C30-C064-7C428668E046}"/>
              </a:ext>
            </a:extLst>
          </p:cNvPr>
          <p:cNvSpPr/>
          <p:nvPr userDrawn="1"/>
        </p:nvSpPr>
        <p:spPr>
          <a:xfrm>
            <a:off x="1272313" y="-727937"/>
            <a:ext cx="6599374" cy="6599374"/>
          </a:xfrm>
          <a:custGeom>
            <a:avLst/>
            <a:gdLst/>
            <a:ahLst/>
            <a:cxnLst/>
            <a:rect l="l" t="t" r="r" b="b"/>
            <a:pathLst>
              <a:path w="3862539" h="3862539">
                <a:moveTo>
                  <a:pt x="0" y="0"/>
                </a:moveTo>
                <a:lnTo>
                  <a:pt x="3862539" y="0"/>
                </a:lnTo>
                <a:lnTo>
                  <a:pt x="3862539" y="3862539"/>
                </a:lnTo>
                <a:lnTo>
                  <a:pt x="0" y="3862539"/>
                </a:lnTo>
                <a:lnTo>
                  <a:pt x="0" y="0"/>
                </a:lnTo>
                <a:close/>
              </a:path>
            </a:pathLst>
          </a:custGeom>
          <a:blipFill dpi="0" rotWithShape="1">
            <a:blip r:embed="rId6">
              <a:alphaModFix amt="5000"/>
              <a:extLst>
                <a:ext uri="{96DAC541-7B7A-43D3-8B79-37D633B846F1}">
                  <asvg:svgBlip xmlns:asvg="http://schemas.microsoft.com/office/drawing/2016/SVG/main" r:embed="rId7"/>
                </a:ext>
              </a:extLst>
            </a:blip>
            <a:srcRect/>
            <a:stretch>
              <a:fillRect/>
            </a:stretch>
          </a:blipFill>
        </p:spPr>
        <p:txBody>
          <a:bodyPr/>
          <a:lstStyle/>
          <a:p>
            <a:endParaRPr lang="it-IT" sz="450" dirty="0"/>
          </a:p>
        </p:txBody>
      </p:sp>
    </p:spTree>
    <p:extLst>
      <p:ext uri="{BB962C8B-B14F-4D97-AF65-F5344CB8AC3E}">
        <p14:creationId xmlns:p14="http://schemas.microsoft.com/office/powerpoint/2010/main" val="1012428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a:prstGeom prst="rect">
            <a:avLst/>
          </a:prstGeo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a:prstGeom prst="rect">
            <a:avLst/>
          </a:prstGeo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28600" y="3178175"/>
            <a:ext cx="1066800" cy="182563"/>
          </a:xfrm>
          <a:prstGeom prst="rect">
            <a:avLst/>
          </a:prstGeom>
        </p:spPr>
        <p:txBody>
          <a:bodyPr/>
          <a:lstStyle/>
          <a:p>
            <a:fld id="{1D8BD707-D9CF-40AE-B4C6-C98DA3205C09}" type="datetimeFigureOut">
              <a:rPr lang="en-US" smtClean="0"/>
              <a:pPr/>
              <a:t>10/9/25</a:t>
            </a:fld>
            <a:endParaRPr lang="en-US"/>
          </a:p>
        </p:txBody>
      </p:sp>
      <p:sp>
        <p:nvSpPr>
          <p:cNvPr id="5" name="Footer Placeholder 4"/>
          <p:cNvSpPr>
            <a:spLocks noGrp="1"/>
          </p:cNvSpPr>
          <p:nvPr>
            <p:ph type="ftr" sz="quarter" idx="11"/>
          </p:nvPr>
        </p:nvSpPr>
        <p:spPr>
          <a:xfrm>
            <a:off x="1562100" y="3178175"/>
            <a:ext cx="1447800" cy="182563"/>
          </a:xfrm>
          <a:prstGeom prst="rect">
            <a:avLst/>
          </a:prstGeom>
        </p:spPr>
        <p:txBody>
          <a:bodyPr/>
          <a:lstStyle/>
          <a:p>
            <a:endParaRPr lang="en-US"/>
          </a:p>
        </p:txBody>
      </p:sp>
      <p:sp>
        <p:nvSpPr>
          <p:cNvPr id="6" name="Slide Number Placeholder 5"/>
          <p:cNvSpPr>
            <a:spLocks noGrp="1"/>
          </p:cNvSpPr>
          <p:nvPr>
            <p:ph type="sldNum" sz="quarter" idx="12"/>
          </p:nvPr>
        </p:nvSpPr>
        <p:spPr>
          <a:xfrm>
            <a:off x="3276600" y="3178175"/>
            <a:ext cx="1066800" cy="182563"/>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7319"/>
            <a:ext cx="4114800" cy="5715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a:prstGeom prst="rect">
            <a:avLst/>
          </a:prstGeo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a:prstGeom prst="rect">
            <a:avLst/>
          </a:prstGeo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228600" y="3178175"/>
            <a:ext cx="1066800" cy="182563"/>
          </a:xfrm>
          <a:prstGeom prst="rect">
            <a:avLst/>
          </a:prstGeom>
        </p:spPr>
        <p:txBody>
          <a:bodyPr/>
          <a:lstStyle/>
          <a:p>
            <a:fld id="{1D8BD707-D9CF-40AE-B4C6-C98DA3205C09}" type="datetimeFigureOut">
              <a:rPr lang="en-US" smtClean="0"/>
              <a:pPr/>
              <a:t>10/9/25</a:t>
            </a:fld>
            <a:endParaRPr lang="en-US"/>
          </a:p>
        </p:txBody>
      </p:sp>
      <p:sp>
        <p:nvSpPr>
          <p:cNvPr id="6" name="Footer Placeholder 5"/>
          <p:cNvSpPr>
            <a:spLocks noGrp="1"/>
          </p:cNvSpPr>
          <p:nvPr>
            <p:ph type="ftr" sz="quarter" idx="11"/>
          </p:nvPr>
        </p:nvSpPr>
        <p:spPr>
          <a:xfrm>
            <a:off x="1562100" y="3178175"/>
            <a:ext cx="1447800" cy="182563"/>
          </a:xfrm>
          <a:prstGeom prst="rect">
            <a:avLst/>
          </a:prstGeom>
        </p:spPr>
        <p:txBody>
          <a:bodyPr/>
          <a:lstStyle/>
          <a:p>
            <a:endParaRPr lang="en-US"/>
          </a:p>
        </p:txBody>
      </p:sp>
      <p:sp>
        <p:nvSpPr>
          <p:cNvPr id="7" name="Slide Number Placeholder 6"/>
          <p:cNvSpPr>
            <a:spLocks noGrp="1"/>
          </p:cNvSpPr>
          <p:nvPr>
            <p:ph type="sldNum" sz="quarter" idx="12"/>
          </p:nvPr>
        </p:nvSpPr>
        <p:spPr>
          <a:xfrm>
            <a:off x="3276600" y="3178175"/>
            <a:ext cx="1066800" cy="182563"/>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7319"/>
            <a:ext cx="4114800" cy="5715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a:prstGeom prst="rect">
            <a:avLst/>
          </a:prstGeo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a:prstGeom prst="rect">
            <a:avLst/>
          </a:prstGeo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a:prstGeom prst="rect">
            <a:avLst/>
          </a:prstGeo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3" y="1087438"/>
            <a:ext cx="2020888" cy="1975644"/>
          </a:xfrm>
          <a:prstGeom prst="rect">
            <a:avLst/>
          </a:prstGeo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28600" y="3178175"/>
            <a:ext cx="1066800" cy="182563"/>
          </a:xfrm>
          <a:prstGeom prst="rect">
            <a:avLst/>
          </a:prstGeom>
        </p:spPr>
        <p:txBody>
          <a:bodyPr/>
          <a:lstStyle/>
          <a:p>
            <a:fld id="{1D8BD707-D9CF-40AE-B4C6-C98DA3205C09}" type="datetimeFigureOut">
              <a:rPr lang="en-US" smtClean="0"/>
              <a:pPr/>
              <a:t>10/9/25</a:t>
            </a:fld>
            <a:endParaRPr lang="en-US"/>
          </a:p>
        </p:txBody>
      </p:sp>
      <p:sp>
        <p:nvSpPr>
          <p:cNvPr id="8" name="Footer Placeholder 7"/>
          <p:cNvSpPr>
            <a:spLocks noGrp="1"/>
          </p:cNvSpPr>
          <p:nvPr>
            <p:ph type="ftr" sz="quarter" idx="11"/>
          </p:nvPr>
        </p:nvSpPr>
        <p:spPr>
          <a:xfrm>
            <a:off x="1562100" y="3178175"/>
            <a:ext cx="1447800" cy="182563"/>
          </a:xfrm>
          <a:prstGeom prst="rect">
            <a:avLst/>
          </a:prstGeom>
        </p:spPr>
        <p:txBody>
          <a:bodyPr/>
          <a:lstStyle/>
          <a:p>
            <a:endParaRPr lang="en-US"/>
          </a:p>
        </p:txBody>
      </p:sp>
      <p:sp>
        <p:nvSpPr>
          <p:cNvPr id="9" name="Slide Number Placeholder 8"/>
          <p:cNvSpPr>
            <a:spLocks noGrp="1"/>
          </p:cNvSpPr>
          <p:nvPr>
            <p:ph type="sldNum" sz="quarter" idx="12"/>
          </p:nvPr>
        </p:nvSpPr>
        <p:spPr>
          <a:xfrm>
            <a:off x="3276600" y="3178175"/>
            <a:ext cx="1066800" cy="182563"/>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37319"/>
            <a:ext cx="4114800" cy="5715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228600" y="3178175"/>
            <a:ext cx="1066800" cy="182563"/>
          </a:xfrm>
          <a:prstGeom prst="rect">
            <a:avLst/>
          </a:prstGeom>
        </p:spPr>
        <p:txBody>
          <a:bodyPr/>
          <a:lstStyle/>
          <a:p>
            <a:fld id="{1D8BD707-D9CF-40AE-B4C6-C98DA3205C09}" type="datetimeFigureOut">
              <a:rPr lang="en-US" smtClean="0"/>
              <a:pPr/>
              <a:t>10/9/25</a:t>
            </a:fld>
            <a:endParaRPr lang="en-US"/>
          </a:p>
        </p:txBody>
      </p:sp>
      <p:sp>
        <p:nvSpPr>
          <p:cNvPr id="4" name="Footer Placeholder 3"/>
          <p:cNvSpPr>
            <a:spLocks noGrp="1"/>
          </p:cNvSpPr>
          <p:nvPr>
            <p:ph type="ftr" sz="quarter" idx="11"/>
          </p:nvPr>
        </p:nvSpPr>
        <p:spPr>
          <a:xfrm>
            <a:off x="1562100" y="3178175"/>
            <a:ext cx="1447800" cy="182563"/>
          </a:xfrm>
          <a:prstGeom prst="rect">
            <a:avLst/>
          </a:prstGeom>
        </p:spPr>
        <p:txBody>
          <a:bodyPr/>
          <a:lstStyle/>
          <a:p>
            <a:endParaRPr lang="en-US"/>
          </a:p>
        </p:txBody>
      </p:sp>
      <p:sp>
        <p:nvSpPr>
          <p:cNvPr id="5" name="Slide Number Placeholder 4"/>
          <p:cNvSpPr>
            <a:spLocks noGrp="1"/>
          </p:cNvSpPr>
          <p:nvPr>
            <p:ph type="sldNum" sz="quarter" idx="12"/>
          </p:nvPr>
        </p:nvSpPr>
        <p:spPr>
          <a:xfrm>
            <a:off x="3276600" y="3178175"/>
            <a:ext cx="1066800" cy="182563"/>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28600" y="3178175"/>
            <a:ext cx="1066800" cy="182563"/>
          </a:xfrm>
          <a:prstGeom prst="rect">
            <a:avLst/>
          </a:prstGeom>
        </p:spPr>
        <p:txBody>
          <a:bodyPr/>
          <a:lstStyle/>
          <a:p>
            <a:fld id="{1D8BD707-D9CF-40AE-B4C6-C98DA3205C09}" type="datetimeFigureOut">
              <a:rPr lang="en-US" smtClean="0"/>
              <a:pPr/>
              <a:t>10/9/25</a:t>
            </a:fld>
            <a:endParaRPr lang="en-US"/>
          </a:p>
        </p:txBody>
      </p:sp>
      <p:sp>
        <p:nvSpPr>
          <p:cNvPr id="3" name="Footer Placeholder 2"/>
          <p:cNvSpPr>
            <a:spLocks noGrp="1"/>
          </p:cNvSpPr>
          <p:nvPr>
            <p:ph type="ftr" sz="quarter" idx="11"/>
          </p:nvPr>
        </p:nvSpPr>
        <p:spPr>
          <a:xfrm>
            <a:off x="1562100" y="3178175"/>
            <a:ext cx="1447800" cy="182563"/>
          </a:xfrm>
          <a:prstGeom prst="rect">
            <a:avLst/>
          </a:prstGeom>
        </p:spPr>
        <p:txBody>
          <a:bodyPr/>
          <a:lstStyle/>
          <a:p>
            <a:endParaRPr lang="en-US"/>
          </a:p>
        </p:txBody>
      </p:sp>
      <p:sp>
        <p:nvSpPr>
          <p:cNvPr id="4" name="Slide Number Placeholder 3"/>
          <p:cNvSpPr>
            <a:spLocks noGrp="1"/>
          </p:cNvSpPr>
          <p:nvPr>
            <p:ph type="sldNum" sz="quarter" idx="12"/>
          </p:nvPr>
        </p:nvSpPr>
        <p:spPr>
          <a:xfrm>
            <a:off x="3276600" y="3178175"/>
            <a:ext cx="1066800" cy="182563"/>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2"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xStyles>
    <p:titleStyle>
      <a:lvl1pPr algn="ctr" defTabSz="457200" rtl="0" eaLnBrk="1" latinLnBrk="0" hangingPunct="1">
        <a:spcBef>
          <a:spcPct val="0"/>
        </a:spcBef>
        <a:buNone/>
        <a:defRPr sz="2200"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40.sv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hyperlink" Target="https://datatracker.ietf.org/doc/html/rfc9110" TargetMode="External"/><Relationship Id="rId2" Type="http://schemas.openxmlformats.org/officeDocument/2006/relationships/hyperlink" Target="https://en.wikipedia.org/wiki/RFC_(identifier)" TargetMode="External"/><Relationship Id="rId1" Type="http://schemas.openxmlformats.org/officeDocument/2006/relationships/slideLayout" Target="../slideLayouts/slideLayout3.xml"/><Relationship Id="rId4" Type="http://schemas.openxmlformats.org/officeDocument/2006/relationships/hyperlink" Target="https://datatracker.ietf.org/doc/html/rfc5789"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abc.net/values/temperature" TargetMode="External"/><Relationship Id="rId2" Type="http://schemas.openxmlformats.org/officeDocument/2006/relationships/hyperlink" Target="http://www.abc.net/?value=temperature"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3.xml"/><Relationship Id="rId5" Type="http://schemas.openxmlformats.org/officeDocument/2006/relationships/image" Target="../media/image49.sv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hyperlink" Target="https://docs.python.org/3/reference/datamodel.html#object.__new__" TargetMode="External"/><Relationship Id="rId2" Type="http://schemas.openxmlformats.org/officeDocument/2006/relationships/image" Target="../media/image50.png"/><Relationship Id="rId1" Type="http://schemas.openxmlformats.org/officeDocument/2006/relationships/slideLayout" Target="../slideLayouts/slideLayout3.xml"/><Relationship Id="rId5" Type="http://schemas.openxmlformats.org/officeDocument/2006/relationships/hyperlink" Target="https://docs.python.org/3/reference/datamodel.html#object.__del__" TargetMode="External"/><Relationship Id="rId4" Type="http://schemas.openxmlformats.org/officeDocument/2006/relationships/hyperlink" Target="https://docs.python.org/3/reference/datamodel.html#object.__init__"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52.jpeg"/><Relationship Id="rId7" Type="http://schemas.openxmlformats.org/officeDocument/2006/relationships/hyperlink" Target="https://creativecommons.org/licenses/by-sa/3.0" TargetMode="External"/><Relationship Id="rId2" Type="http://schemas.openxmlformats.org/officeDocument/2006/relationships/image" Target="../media/image51.jpeg"/><Relationship Id="rId1" Type="http://schemas.openxmlformats.org/officeDocument/2006/relationships/slideLayout" Target="../slideLayouts/slideLayout3.xml"/><Relationship Id="rId6" Type="http://schemas.openxmlformats.org/officeDocument/2006/relationships/hyperlink" Target="https://commons.wikimedia.org/wiki/User:Uberprutser" TargetMode="External"/><Relationship Id="rId5" Type="http://schemas.openxmlformats.org/officeDocument/2006/relationships/hyperlink" Target="https://creativecommons.org/licenses/by-sa/4.0" TargetMode="External"/><Relationship Id="rId4" Type="http://schemas.openxmlformats.org/officeDocument/2006/relationships/hyperlink" Target="https://commons.wikimedia.org/w/index.php?title=User:Gustavo_Belemmi&amp;action=edit&amp;redlink=1"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71171FBF-1649-0016-047C-6CADBD7365C4}"/>
              </a:ext>
            </a:extLst>
          </p:cNvPr>
          <p:cNvSpPr>
            <a:spLocks noGrp="1"/>
          </p:cNvSpPr>
          <p:nvPr>
            <p:ph type="body" sz="quarter" idx="10"/>
          </p:nvPr>
        </p:nvSpPr>
        <p:spPr>
          <a:xfrm>
            <a:off x="481836" y="1276350"/>
            <a:ext cx="8180327" cy="1354217"/>
          </a:xfrm>
        </p:spPr>
        <p:txBody>
          <a:bodyPr/>
          <a:lstStyle/>
          <a:p>
            <a:r>
              <a:rPr lang="en-US" dirty="0"/>
              <a:t>Advanced Python Programming</a:t>
            </a:r>
          </a:p>
          <a:p>
            <a:r>
              <a:rPr lang="en-US" dirty="0"/>
              <a:t>Basic Software Development</a:t>
            </a:r>
          </a:p>
        </p:txBody>
      </p:sp>
      <p:sp>
        <p:nvSpPr>
          <p:cNvPr id="3" name="Segnaposto testo 2">
            <a:extLst>
              <a:ext uri="{FF2B5EF4-FFF2-40B4-BE49-F238E27FC236}">
                <a16:creationId xmlns:a16="http://schemas.microsoft.com/office/drawing/2014/main" id="{ACBFD9BC-BAD2-5B6C-22E6-C410305BB8A2}"/>
              </a:ext>
            </a:extLst>
          </p:cNvPr>
          <p:cNvSpPr>
            <a:spLocks noGrp="1"/>
          </p:cNvSpPr>
          <p:nvPr>
            <p:ph type="body" sz="quarter" idx="11"/>
          </p:nvPr>
        </p:nvSpPr>
        <p:spPr>
          <a:xfrm>
            <a:off x="477690" y="3410152"/>
            <a:ext cx="5313510" cy="941796"/>
          </a:xfrm>
        </p:spPr>
        <p:txBody>
          <a:bodyPr/>
          <a:lstStyle/>
          <a:p>
            <a:r>
              <a:rPr lang="it-IT" dirty="0"/>
              <a:t>Marco Prenassi</a:t>
            </a:r>
          </a:p>
          <a:p>
            <a:r>
              <a:rPr lang="it-IT" dirty="0" err="1"/>
              <a:t>Laboratory</a:t>
            </a:r>
            <a:r>
              <a:rPr lang="it-IT" dirty="0"/>
              <a:t> of Data Engineering, Area Science Park</a:t>
            </a:r>
          </a:p>
          <a:p>
            <a:r>
              <a:rPr lang="it-IT" dirty="0"/>
              <a:t>date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89F64-D070-2019-2D84-6D053D819D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71A7D4-2FF0-F9BB-5ED6-A12936FDCFAF}"/>
              </a:ext>
            </a:extLst>
          </p:cNvPr>
          <p:cNvSpPr txBox="1"/>
          <p:nvPr/>
        </p:nvSpPr>
        <p:spPr>
          <a:xfrm>
            <a:off x="685800" y="514350"/>
            <a:ext cx="4238017" cy="777136"/>
          </a:xfrm>
          <a:prstGeom prst="rect">
            <a:avLst/>
          </a:prstGeom>
          <a:noFill/>
        </p:spPr>
        <p:txBody>
          <a:bodyPr wrap="square">
            <a:spAutoFit/>
          </a:bodyPr>
          <a:lstStyle/>
          <a:p>
            <a:r>
              <a:rPr lang="en-GB" sz="2800" b="1" dirty="0">
                <a:solidFill>
                  <a:srgbClr val="333333"/>
                </a:solidFill>
                <a:latin typeface="Aptos" panose="020B0004020202020204" pitchFamily="34" charset="0"/>
              </a:rPr>
              <a:t>MANAGING EVENTS</a:t>
            </a:r>
            <a:endParaRPr lang="en-GB" sz="1650" b="1" dirty="0">
              <a:solidFill>
                <a:srgbClr val="333333"/>
              </a:solidFill>
              <a:latin typeface="Aptos" panose="020B0004020202020204" pitchFamily="34" charset="0"/>
            </a:endParaRPr>
          </a:p>
          <a:p>
            <a:pPr marL="285750" indent="-285750">
              <a:buFontTx/>
              <a:buChar char="-"/>
            </a:pPr>
            <a:endParaRPr lang="en-GB" sz="1650" b="1" dirty="0">
              <a:solidFill>
                <a:srgbClr val="333333"/>
              </a:solidFill>
              <a:latin typeface="Aptos" panose="020B0004020202020204" pitchFamily="34" charset="0"/>
            </a:endParaRPr>
          </a:p>
        </p:txBody>
      </p:sp>
      <p:sp>
        <p:nvSpPr>
          <p:cNvPr id="4" name="TextBox 3">
            <a:extLst>
              <a:ext uri="{FF2B5EF4-FFF2-40B4-BE49-F238E27FC236}">
                <a16:creationId xmlns:a16="http://schemas.microsoft.com/office/drawing/2014/main" id="{7A16443A-BC36-11B5-524D-C6869369FC2E}"/>
              </a:ext>
            </a:extLst>
          </p:cNvPr>
          <p:cNvSpPr txBox="1"/>
          <p:nvPr/>
        </p:nvSpPr>
        <p:spPr>
          <a:xfrm>
            <a:off x="609600" y="1273050"/>
            <a:ext cx="2854593" cy="369332"/>
          </a:xfrm>
          <a:prstGeom prst="rect">
            <a:avLst/>
          </a:prstGeom>
          <a:noFill/>
        </p:spPr>
        <p:txBody>
          <a:bodyPr wrap="square">
            <a:spAutoFit/>
          </a:bodyPr>
          <a:lstStyle/>
          <a:p>
            <a:r>
              <a:rPr lang="en-GB" sz="1800" b="1" dirty="0"/>
              <a:t>INTRODUCING THE ACTORS</a:t>
            </a:r>
          </a:p>
        </p:txBody>
      </p:sp>
      <p:pic>
        <p:nvPicPr>
          <p:cNvPr id="7" name="Graphic 6" descr="Confused person with solid fill">
            <a:extLst>
              <a:ext uri="{FF2B5EF4-FFF2-40B4-BE49-F238E27FC236}">
                <a16:creationId xmlns:a16="http://schemas.microsoft.com/office/drawing/2014/main" id="{144BE0A2-914B-2F75-E71B-7375566119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4495" y="3047329"/>
            <a:ext cx="914400" cy="914400"/>
          </a:xfrm>
          <a:prstGeom prst="rect">
            <a:avLst/>
          </a:prstGeom>
        </p:spPr>
      </p:pic>
      <p:pic>
        <p:nvPicPr>
          <p:cNvPr id="9" name="Graphic 8" descr="Wireless router outline">
            <a:extLst>
              <a:ext uri="{FF2B5EF4-FFF2-40B4-BE49-F238E27FC236}">
                <a16:creationId xmlns:a16="http://schemas.microsoft.com/office/drawing/2014/main" id="{D45F6C5A-8BF6-7550-9033-70E9ACDE39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1967" y="3165600"/>
            <a:ext cx="914400" cy="914400"/>
          </a:xfrm>
          <a:prstGeom prst="rect">
            <a:avLst/>
          </a:prstGeom>
        </p:spPr>
      </p:pic>
      <p:pic>
        <p:nvPicPr>
          <p:cNvPr id="11" name="Graphic 10" descr="Web design with solid fill">
            <a:extLst>
              <a:ext uri="{FF2B5EF4-FFF2-40B4-BE49-F238E27FC236}">
                <a16:creationId xmlns:a16="http://schemas.microsoft.com/office/drawing/2014/main" id="{E75E3C08-DB2A-064F-E383-3852F79989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4800" y="1128218"/>
            <a:ext cx="914400" cy="914400"/>
          </a:xfrm>
          <a:prstGeom prst="rect">
            <a:avLst/>
          </a:prstGeom>
        </p:spPr>
      </p:pic>
      <p:sp>
        <p:nvSpPr>
          <p:cNvPr id="13" name="TextBox 12">
            <a:extLst>
              <a:ext uri="{FF2B5EF4-FFF2-40B4-BE49-F238E27FC236}">
                <a16:creationId xmlns:a16="http://schemas.microsoft.com/office/drawing/2014/main" id="{98795727-9F3F-CEFD-F48C-BBA143B2E561}"/>
              </a:ext>
            </a:extLst>
          </p:cNvPr>
          <p:cNvSpPr txBox="1"/>
          <p:nvPr/>
        </p:nvSpPr>
        <p:spPr>
          <a:xfrm>
            <a:off x="1640271" y="4021161"/>
            <a:ext cx="1242848" cy="523220"/>
          </a:xfrm>
          <a:prstGeom prst="rect">
            <a:avLst/>
          </a:prstGeom>
          <a:noFill/>
        </p:spPr>
        <p:txBody>
          <a:bodyPr wrap="square">
            <a:spAutoFit/>
          </a:bodyPr>
          <a:lstStyle/>
          <a:p>
            <a:pPr algn="ctr"/>
            <a:r>
              <a:rPr lang="en-GB" sz="1400" b="1" dirty="0"/>
              <a:t>PEOPLE</a:t>
            </a:r>
          </a:p>
          <a:p>
            <a:pPr algn="ctr"/>
            <a:r>
              <a:rPr lang="en-GB" sz="1400" b="1" dirty="0"/>
              <a:t>or ANIMALS</a:t>
            </a:r>
          </a:p>
        </p:txBody>
      </p:sp>
      <p:sp>
        <p:nvSpPr>
          <p:cNvPr id="14" name="TextBox 13">
            <a:extLst>
              <a:ext uri="{FF2B5EF4-FFF2-40B4-BE49-F238E27FC236}">
                <a16:creationId xmlns:a16="http://schemas.microsoft.com/office/drawing/2014/main" id="{6DF539B3-A1A8-5BB0-C7B2-4CD2437DE478}"/>
              </a:ext>
            </a:extLst>
          </p:cNvPr>
          <p:cNvSpPr txBox="1"/>
          <p:nvPr/>
        </p:nvSpPr>
        <p:spPr>
          <a:xfrm>
            <a:off x="3950576" y="2042618"/>
            <a:ext cx="1242848" cy="523220"/>
          </a:xfrm>
          <a:prstGeom prst="rect">
            <a:avLst/>
          </a:prstGeom>
          <a:noFill/>
        </p:spPr>
        <p:txBody>
          <a:bodyPr wrap="square">
            <a:spAutoFit/>
          </a:bodyPr>
          <a:lstStyle/>
          <a:p>
            <a:pPr algn="ctr"/>
            <a:r>
              <a:rPr lang="en-GB" sz="1400" b="1" dirty="0"/>
              <a:t>MACHINEs</a:t>
            </a:r>
          </a:p>
          <a:p>
            <a:pPr algn="ctr"/>
            <a:r>
              <a:rPr lang="en-GB" sz="1400" b="1" dirty="0"/>
              <a:t>PAN-LAN</a:t>
            </a:r>
          </a:p>
        </p:txBody>
      </p:sp>
      <p:sp>
        <p:nvSpPr>
          <p:cNvPr id="15" name="TextBox 14">
            <a:extLst>
              <a:ext uri="{FF2B5EF4-FFF2-40B4-BE49-F238E27FC236}">
                <a16:creationId xmlns:a16="http://schemas.microsoft.com/office/drawing/2014/main" id="{1050A5C7-EC8E-0D08-E36B-5CD0066BDE79}"/>
              </a:ext>
            </a:extLst>
          </p:cNvPr>
          <p:cNvSpPr txBox="1"/>
          <p:nvPr/>
        </p:nvSpPr>
        <p:spPr>
          <a:xfrm>
            <a:off x="6258253" y="4076716"/>
            <a:ext cx="1242848" cy="307777"/>
          </a:xfrm>
          <a:prstGeom prst="rect">
            <a:avLst/>
          </a:prstGeom>
          <a:noFill/>
        </p:spPr>
        <p:txBody>
          <a:bodyPr wrap="square">
            <a:spAutoFit/>
          </a:bodyPr>
          <a:lstStyle/>
          <a:p>
            <a:pPr algn="ctr"/>
            <a:r>
              <a:rPr lang="en-GB" sz="1400" b="1" dirty="0"/>
              <a:t>INTERNET</a:t>
            </a:r>
          </a:p>
        </p:txBody>
      </p:sp>
      <p:sp>
        <p:nvSpPr>
          <p:cNvPr id="16" name="Rectangle 15">
            <a:extLst>
              <a:ext uri="{FF2B5EF4-FFF2-40B4-BE49-F238E27FC236}">
                <a16:creationId xmlns:a16="http://schemas.microsoft.com/office/drawing/2014/main" id="{5D491116-9F1F-9855-BB09-2E6D36E0C4DD}"/>
              </a:ext>
            </a:extLst>
          </p:cNvPr>
          <p:cNvSpPr/>
          <p:nvPr/>
        </p:nvSpPr>
        <p:spPr>
          <a:xfrm>
            <a:off x="3697906" y="3250337"/>
            <a:ext cx="1719841" cy="15298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T" sz="1600" b="1" dirty="0"/>
              <a:t>CODE</a:t>
            </a:r>
          </a:p>
          <a:p>
            <a:pPr algn="ctr"/>
            <a:r>
              <a:rPr lang="en-IT" sz="1600" b="1" dirty="0"/>
              <a:t>COMPILED ACTING on a PROCESSING SYSTEM (RUNTIME)</a:t>
            </a:r>
          </a:p>
        </p:txBody>
      </p:sp>
      <p:cxnSp>
        <p:nvCxnSpPr>
          <p:cNvPr id="18" name="Straight Arrow Connector 17">
            <a:extLst>
              <a:ext uri="{FF2B5EF4-FFF2-40B4-BE49-F238E27FC236}">
                <a16:creationId xmlns:a16="http://schemas.microsoft.com/office/drawing/2014/main" id="{9F25C057-5001-9269-6AAD-3F0FB57FD95B}"/>
              </a:ext>
            </a:extLst>
          </p:cNvPr>
          <p:cNvCxnSpPr>
            <a:cxnSpLocks/>
          </p:cNvCxnSpPr>
          <p:nvPr/>
        </p:nvCxnSpPr>
        <p:spPr>
          <a:xfrm>
            <a:off x="2883119" y="3704886"/>
            <a:ext cx="581074"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9D23197-42DE-FB8F-9009-3CA7D28310E3}"/>
              </a:ext>
            </a:extLst>
          </p:cNvPr>
          <p:cNvCxnSpPr>
            <a:cxnSpLocks/>
          </p:cNvCxnSpPr>
          <p:nvPr/>
        </p:nvCxnSpPr>
        <p:spPr>
          <a:xfrm>
            <a:off x="5677179" y="3704886"/>
            <a:ext cx="581074"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D95831-2BF7-4844-B1A0-A1FF3CF1D2F8}"/>
              </a:ext>
            </a:extLst>
          </p:cNvPr>
          <p:cNvCxnSpPr>
            <a:cxnSpLocks/>
          </p:cNvCxnSpPr>
          <p:nvPr/>
        </p:nvCxnSpPr>
        <p:spPr>
          <a:xfrm flipV="1">
            <a:off x="4557827" y="2571750"/>
            <a:ext cx="0" cy="52353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8BDA35D-30D4-22DA-C038-A63FE475BDFE}"/>
              </a:ext>
            </a:extLst>
          </p:cNvPr>
          <p:cNvSpPr txBox="1"/>
          <p:nvPr/>
        </p:nvSpPr>
        <p:spPr>
          <a:xfrm>
            <a:off x="2511785" y="3276122"/>
            <a:ext cx="1178191" cy="369332"/>
          </a:xfrm>
          <a:prstGeom prst="rect">
            <a:avLst/>
          </a:prstGeom>
          <a:noFill/>
        </p:spPr>
        <p:txBody>
          <a:bodyPr wrap="square">
            <a:spAutoFit/>
          </a:bodyPr>
          <a:lstStyle/>
          <a:p>
            <a:pPr algn="ctr"/>
            <a:r>
              <a:rPr lang="en-GB" sz="900" b="1" dirty="0"/>
              <a:t>USER INTERFACES</a:t>
            </a:r>
          </a:p>
          <a:p>
            <a:pPr algn="ctr"/>
            <a:r>
              <a:rPr lang="en-GB" b="1" dirty="0"/>
              <a:t>(UI)</a:t>
            </a:r>
            <a:endParaRPr lang="en-IT" dirty="0"/>
          </a:p>
        </p:txBody>
      </p:sp>
      <p:sp>
        <p:nvSpPr>
          <p:cNvPr id="27" name="TextBox 26">
            <a:extLst>
              <a:ext uri="{FF2B5EF4-FFF2-40B4-BE49-F238E27FC236}">
                <a16:creationId xmlns:a16="http://schemas.microsoft.com/office/drawing/2014/main" id="{E8F86A45-0608-89A3-BC60-6B37A54D4018}"/>
              </a:ext>
            </a:extLst>
          </p:cNvPr>
          <p:cNvSpPr txBox="1"/>
          <p:nvPr/>
        </p:nvSpPr>
        <p:spPr>
          <a:xfrm>
            <a:off x="5378620" y="3371377"/>
            <a:ext cx="1178191" cy="230832"/>
          </a:xfrm>
          <a:prstGeom prst="rect">
            <a:avLst/>
          </a:prstGeom>
          <a:noFill/>
        </p:spPr>
        <p:txBody>
          <a:bodyPr wrap="square">
            <a:spAutoFit/>
          </a:bodyPr>
          <a:lstStyle/>
          <a:p>
            <a:pPr algn="ctr"/>
            <a:r>
              <a:rPr lang="en-GB" b="1" dirty="0"/>
              <a:t>HTTP REQUESTS</a:t>
            </a:r>
            <a:endParaRPr lang="en-IT" dirty="0"/>
          </a:p>
        </p:txBody>
      </p:sp>
      <p:sp>
        <p:nvSpPr>
          <p:cNvPr id="28" name="TextBox 27">
            <a:extLst>
              <a:ext uri="{FF2B5EF4-FFF2-40B4-BE49-F238E27FC236}">
                <a16:creationId xmlns:a16="http://schemas.microsoft.com/office/drawing/2014/main" id="{9B5C52E0-F1E7-B0A1-0EE6-7E3BCAB5ABA9}"/>
              </a:ext>
            </a:extLst>
          </p:cNvPr>
          <p:cNvSpPr txBox="1"/>
          <p:nvPr/>
        </p:nvSpPr>
        <p:spPr>
          <a:xfrm>
            <a:off x="5822871" y="1929346"/>
            <a:ext cx="1178191" cy="646331"/>
          </a:xfrm>
          <a:prstGeom prst="rect">
            <a:avLst/>
          </a:prstGeom>
          <a:noFill/>
        </p:spPr>
        <p:txBody>
          <a:bodyPr wrap="square">
            <a:spAutoFit/>
          </a:bodyPr>
          <a:lstStyle/>
          <a:p>
            <a:pPr algn="ctr"/>
            <a:r>
              <a:rPr lang="en-GB" sz="900" b="1" dirty="0"/>
              <a:t>APPLICATION</a:t>
            </a:r>
            <a:br>
              <a:rPr lang="en-GB" sz="900" b="1" dirty="0"/>
            </a:br>
            <a:r>
              <a:rPr lang="en-GB" sz="900" b="1" dirty="0"/>
              <a:t>PROGRAMMING</a:t>
            </a:r>
            <a:br>
              <a:rPr lang="en-GB" sz="900" b="1" dirty="0"/>
            </a:br>
            <a:r>
              <a:rPr lang="en-GB" sz="900" b="1" dirty="0"/>
              <a:t>INTERFACES</a:t>
            </a:r>
          </a:p>
          <a:p>
            <a:pPr algn="ctr"/>
            <a:r>
              <a:rPr lang="en-GB" b="1" dirty="0"/>
              <a:t>(API)</a:t>
            </a:r>
            <a:endParaRPr lang="en-IT" dirty="0"/>
          </a:p>
        </p:txBody>
      </p:sp>
      <p:sp>
        <p:nvSpPr>
          <p:cNvPr id="29" name="TextBox 28">
            <a:extLst>
              <a:ext uri="{FF2B5EF4-FFF2-40B4-BE49-F238E27FC236}">
                <a16:creationId xmlns:a16="http://schemas.microsoft.com/office/drawing/2014/main" id="{56960E55-660D-4684-EE38-0430E32412C1}"/>
              </a:ext>
            </a:extLst>
          </p:cNvPr>
          <p:cNvSpPr txBox="1"/>
          <p:nvPr/>
        </p:nvSpPr>
        <p:spPr>
          <a:xfrm>
            <a:off x="4557826" y="2686878"/>
            <a:ext cx="1178191" cy="369332"/>
          </a:xfrm>
          <a:prstGeom prst="rect">
            <a:avLst/>
          </a:prstGeom>
          <a:noFill/>
        </p:spPr>
        <p:txBody>
          <a:bodyPr wrap="square">
            <a:spAutoFit/>
          </a:bodyPr>
          <a:lstStyle/>
          <a:p>
            <a:pPr algn="ctr"/>
            <a:r>
              <a:rPr lang="en-GB" b="1" dirty="0"/>
              <a:t>… a lot of different protocols</a:t>
            </a:r>
            <a:endParaRPr lang="en-IT" dirty="0"/>
          </a:p>
        </p:txBody>
      </p:sp>
    </p:spTree>
    <p:extLst>
      <p:ext uri="{BB962C8B-B14F-4D97-AF65-F5344CB8AC3E}">
        <p14:creationId xmlns:p14="http://schemas.microsoft.com/office/powerpoint/2010/main" val="3251718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EDD0D-01BB-6F9F-D1FC-BD6648E1FA0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2B51140-B39E-6AAA-F2E0-548DE0FE10F4}"/>
              </a:ext>
            </a:extLst>
          </p:cNvPr>
          <p:cNvSpPr txBox="1"/>
          <p:nvPr/>
        </p:nvSpPr>
        <p:spPr>
          <a:xfrm>
            <a:off x="685800" y="514350"/>
            <a:ext cx="4238017" cy="777136"/>
          </a:xfrm>
          <a:prstGeom prst="rect">
            <a:avLst/>
          </a:prstGeom>
          <a:noFill/>
        </p:spPr>
        <p:txBody>
          <a:bodyPr wrap="square">
            <a:spAutoFit/>
          </a:bodyPr>
          <a:lstStyle/>
          <a:p>
            <a:r>
              <a:rPr lang="en-GB" sz="2800" b="1" dirty="0">
                <a:solidFill>
                  <a:srgbClr val="333333"/>
                </a:solidFill>
                <a:latin typeface="Aptos" panose="020B0004020202020204" pitchFamily="34" charset="0"/>
              </a:rPr>
              <a:t>MANAGING EVENTS</a:t>
            </a:r>
            <a:endParaRPr lang="en-GB" sz="1650" b="1" dirty="0">
              <a:solidFill>
                <a:srgbClr val="333333"/>
              </a:solidFill>
              <a:latin typeface="Aptos" panose="020B0004020202020204" pitchFamily="34" charset="0"/>
            </a:endParaRPr>
          </a:p>
          <a:p>
            <a:pPr marL="285750" indent="-285750">
              <a:buFontTx/>
              <a:buChar char="-"/>
            </a:pPr>
            <a:endParaRPr lang="en-GB" sz="1650" b="1" dirty="0">
              <a:solidFill>
                <a:srgbClr val="333333"/>
              </a:solidFill>
              <a:latin typeface="Aptos" panose="020B0004020202020204" pitchFamily="34" charset="0"/>
            </a:endParaRPr>
          </a:p>
        </p:txBody>
      </p:sp>
      <p:sp>
        <p:nvSpPr>
          <p:cNvPr id="4" name="TextBox 3">
            <a:extLst>
              <a:ext uri="{FF2B5EF4-FFF2-40B4-BE49-F238E27FC236}">
                <a16:creationId xmlns:a16="http://schemas.microsoft.com/office/drawing/2014/main" id="{1DB87FCB-EB90-CA82-F167-3AB0DB61E216}"/>
              </a:ext>
            </a:extLst>
          </p:cNvPr>
          <p:cNvSpPr txBox="1"/>
          <p:nvPr/>
        </p:nvSpPr>
        <p:spPr>
          <a:xfrm>
            <a:off x="609600" y="1273050"/>
            <a:ext cx="2854593" cy="369332"/>
          </a:xfrm>
          <a:prstGeom prst="rect">
            <a:avLst/>
          </a:prstGeom>
          <a:noFill/>
        </p:spPr>
        <p:txBody>
          <a:bodyPr wrap="square">
            <a:spAutoFit/>
          </a:bodyPr>
          <a:lstStyle/>
          <a:p>
            <a:r>
              <a:rPr lang="en-GB" sz="1800" b="1" dirty="0"/>
              <a:t>INTRODUCING THE ACTORS</a:t>
            </a:r>
          </a:p>
        </p:txBody>
      </p:sp>
      <p:pic>
        <p:nvPicPr>
          <p:cNvPr id="7" name="Graphic 6" descr="Confused person with solid fill">
            <a:extLst>
              <a:ext uri="{FF2B5EF4-FFF2-40B4-BE49-F238E27FC236}">
                <a16:creationId xmlns:a16="http://schemas.microsoft.com/office/drawing/2014/main" id="{F2363AA1-23C7-B1ED-0B92-9E3ED69982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4495" y="3047329"/>
            <a:ext cx="914400" cy="914400"/>
          </a:xfrm>
          <a:prstGeom prst="rect">
            <a:avLst/>
          </a:prstGeom>
        </p:spPr>
      </p:pic>
      <p:pic>
        <p:nvPicPr>
          <p:cNvPr id="9" name="Graphic 8" descr="Wireless router outline">
            <a:extLst>
              <a:ext uri="{FF2B5EF4-FFF2-40B4-BE49-F238E27FC236}">
                <a16:creationId xmlns:a16="http://schemas.microsoft.com/office/drawing/2014/main" id="{6F5A6B15-8513-A2A1-3F60-A9B61B6B7A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1967" y="3165600"/>
            <a:ext cx="914400" cy="914400"/>
          </a:xfrm>
          <a:prstGeom prst="rect">
            <a:avLst/>
          </a:prstGeom>
        </p:spPr>
      </p:pic>
      <p:pic>
        <p:nvPicPr>
          <p:cNvPr id="11" name="Graphic 10" descr="Web design with solid fill">
            <a:extLst>
              <a:ext uri="{FF2B5EF4-FFF2-40B4-BE49-F238E27FC236}">
                <a16:creationId xmlns:a16="http://schemas.microsoft.com/office/drawing/2014/main" id="{AA35AB94-662D-1D85-680A-B7BCC4C74D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4800" y="1128218"/>
            <a:ext cx="914400" cy="914400"/>
          </a:xfrm>
          <a:prstGeom prst="rect">
            <a:avLst/>
          </a:prstGeom>
        </p:spPr>
      </p:pic>
      <p:sp>
        <p:nvSpPr>
          <p:cNvPr id="13" name="TextBox 12">
            <a:extLst>
              <a:ext uri="{FF2B5EF4-FFF2-40B4-BE49-F238E27FC236}">
                <a16:creationId xmlns:a16="http://schemas.microsoft.com/office/drawing/2014/main" id="{92663079-36B0-6039-565E-DBD91C543E02}"/>
              </a:ext>
            </a:extLst>
          </p:cNvPr>
          <p:cNvSpPr txBox="1"/>
          <p:nvPr/>
        </p:nvSpPr>
        <p:spPr>
          <a:xfrm>
            <a:off x="1640271" y="4021161"/>
            <a:ext cx="1242848" cy="523220"/>
          </a:xfrm>
          <a:prstGeom prst="rect">
            <a:avLst/>
          </a:prstGeom>
          <a:noFill/>
        </p:spPr>
        <p:txBody>
          <a:bodyPr wrap="square">
            <a:spAutoFit/>
          </a:bodyPr>
          <a:lstStyle/>
          <a:p>
            <a:pPr algn="ctr"/>
            <a:r>
              <a:rPr lang="en-GB" sz="1400" b="1" dirty="0"/>
              <a:t>PEOPLE</a:t>
            </a:r>
          </a:p>
          <a:p>
            <a:pPr algn="ctr"/>
            <a:r>
              <a:rPr lang="en-GB" sz="1400" b="1" dirty="0"/>
              <a:t>or ANIMALS</a:t>
            </a:r>
          </a:p>
        </p:txBody>
      </p:sp>
      <p:sp>
        <p:nvSpPr>
          <p:cNvPr id="14" name="TextBox 13">
            <a:extLst>
              <a:ext uri="{FF2B5EF4-FFF2-40B4-BE49-F238E27FC236}">
                <a16:creationId xmlns:a16="http://schemas.microsoft.com/office/drawing/2014/main" id="{1B9C85EE-3476-8777-76BB-7D45C0B29C98}"/>
              </a:ext>
            </a:extLst>
          </p:cNvPr>
          <p:cNvSpPr txBox="1"/>
          <p:nvPr/>
        </p:nvSpPr>
        <p:spPr>
          <a:xfrm>
            <a:off x="3950576" y="2042618"/>
            <a:ext cx="1242848" cy="523220"/>
          </a:xfrm>
          <a:prstGeom prst="rect">
            <a:avLst/>
          </a:prstGeom>
          <a:noFill/>
        </p:spPr>
        <p:txBody>
          <a:bodyPr wrap="square">
            <a:spAutoFit/>
          </a:bodyPr>
          <a:lstStyle/>
          <a:p>
            <a:pPr algn="ctr"/>
            <a:r>
              <a:rPr lang="en-GB" sz="1400" b="1" dirty="0"/>
              <a:t>MACHINEs</a:t>
            </a:r>
          </a:p>
          <a:p>
            <a:pPr algn="ctr"/>
            <a:r>
              <a:rPr lang="en-GB" sz="1400" b="1" dirty="0"/>
              <a:t>PAN-LAN</a:t>
            </a:r>
          </a:p>
        </p:txBody>
      </p:sp>
      <p:sp>
        <p:nvSpPr>
          <p:cNvPr id="15" name="TextBox 14">
            <a:extLst>
              <a:ext uri="{FF2B5EF4-FFF2-40B4-BE49-F238E27FC236}">
                <a16:creationId xmlns:a16="http://schemas.microsoft.com/office/drawing/2014/main" id="{23FCFF58-3912-A9EE-0858-F3E61AC4867D}"/>
              </a:ext>
            </a:extLst>
          </p:cNvPr>
          <p:cNvSpPr txBox="1"/>
          <p:nvPr/>
        </p:nvSpPr>
        <p:spPr>
          <a:xfrm>
            <a:off x="6258253" y="4076716"/>
            <a:ext cx="1242848" cy="307777"/>
          </a:xfrm>
          <a:prstGeom prst="rect">
            <a:avLst/>
          </a:prstGeom>
          <a:noFill/>
        </p:spPr>
        <p:txBody>
          <a:bodyPr wrap="square">
            <a:spAutoFit/>
          </a:bodyPr>
          <a:lstStyle/>
          <a:p>
            <a:pPr algn="ctr"/>
            <a:r>
              <a:rPr lang="en-GB" sz="1400" b="1" dirty="0"/>
              <a:t>INTERNET</a:t>
            </a:r>
          </a:p>
        </p:txBody>
      </p:sp>
      <p:sp>
        <p:nvSpPr>
          <p:cNvPr id="16" name="Rectangle 15">
            <a:extLst>
              <a:ext uri="{FF2B5EF4-FFF2-40B4-BE49-F238E27FC236}">
                <a16:creationId xmlns:a16="http://schemas.microsoft.com/office/drawing/2014/main" id="{714C657E-4C09-722C-7F73-E5433E887A72}"/>
              </a:ext>
            </a:extLst>
          </p:cNvPr>
          <p:cNvSpPr/>
          <p:nvPr/>
        </p:nvSpPr>
        <p:spPr>
          <a:xfrm>
            <a:off x="3697906" y="3250337"/>
            <a:ext cx="1719841" cy="15298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T" sz="1600" b="1" dirty="0"/>
              <a:t>CODE</a:t>
            </a:r>
          </a:p>
          <a:p>
            <a:pPr algn="ctr"/>
            <a:r>
              <a:rPr lang="en-IT" sz="1600" b="1" dirty="0"/>
              <a:t>COMPILED ACTING on a PROCESSING SYSTEM (RUNTIME)</a:t>
            </a:r>
          </a:p>
        </p:txBody>
      </p:sp>
      <p:cxnSp>
        <p:nvCxnSpPr>
          <p:cNvPr id="18" name="Straight Arrow Connector 17">
            <a:extLst>
              <a:ext uri="{FF2B5EF4-FFF2-40B4-BE49-F238E27FC236}">
                <a16:creationId xmlns:a16="http://schemas.microsoft.com/office/drawing/2014/main" id="{C341A247-DD16-D95D-7B0D-C7E659D61875}"/>
              </a:ext>
            </a:extLst>
          </p:cNvPr>
          <p:cNvCxnSpPr>
            <a:cxnSpLocks/>
          </p:cNvCxnSpPr>
          <p:nvPr/>
        </p:nvCxnSpPr>
        <p:spPr>
          <a:xfrm>
            <a:off x="2883119" y="3704886"/>
            <a:ext cx="581074"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382A10C-BADA-E19D-9A64-66D8CCAADDBA}"/>
              </a:ext>
            </a:extLst>
          </p:cNvPr>
          <p:cNvCxnSpPr>
            <a:cxnSpLocks/>
          </p:cNvCxnSpPr>
          <p:nvPr/>
        </p:nvCxnSpPr>
        <p:spPr>
          <a:xfrm>
            <a:off x="5677179" y="3704886"/>
            <a:ext cx="581074"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A147BBB-36E0-80F6-309F-09E40FEB6EDC}"/>
              </a:ext>
            </a:extLst>
          </p:cNvPr>
          <p:cNvCxnSpPr>
            <a:cxnSpLocks/>
          </p:cNvCxnSpPr>
          <p:nvPr/>
        </p:nvCxnSpPr>
        <p:spPr>
          <a:xfrm flipV="1">
            <a:off x="4557827" y="2571750"/>
            <a:ext cx="0" cy="52353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C439902-0D61-8F44-1A72-DADD36426674}"/>
              </a:ext>
            </a:extLst>
          </p:cNvPr>
          <p:cNvSpPr txBox="1"/>
          <p:nvPr/>
        </p:nvSpPr>
        <p:spPr>
          <a:xfrm>
            <a:off x="2511785" y="3276122"/>
            <a:ext cx="1178191" cy="369332"/>
          </a:xfrm>
          <a:prstGeom prst="rect">
            <a:avLst/>
          </a:prstGeom>
          <a:noFill/>
        </p:spPr>
        <p:txBody>
          <a:bodyPr wrap="square">
            <a:spAutoFit/>
          </a:bodyPr>
          <a:lstStyle/>
          <a:p>
            <a:pPr algn="ctr"/>
            <a:r>
              <a:rPr lang="en-GB" sz="900" b="1" dirty="0"/>
              <a:t>USER INTERFACES</a:t>
            </a:r>
          </a:p>
          <a:p>
            <a:pPr algn="ctr"/>
            <a:r>
              <a:rPr lang="en-GB" b="1" dirty="0"/>
              <a:t>(UI)</a:t>
            </a:r>
            <a:endParaRPr lang="en-IT" dirty="0"/>
          </a:p>
        </p:txBody>
      </p:sp>
      <p:sp>
        <p:nvSpPr>
          <p:cNvPr id="27" name="TextBox 26">
            <a:extLst>
              <a:ext uri="{FF2B5EF4-FFF2-40B4-BE49-F238E27FC236}">
                <a16:creationId xmlns:a16="http://schemas.microsoft.com/office/drawing/2014/main" id="{D564DFA0-8CF5-5120-4EE3-60E7A3FA52F7}"/>
              </a:ext>
            </a:extLst>
          </p:cNvPr>
          <p:cNvSpPr txBox="1"/>
          <p:nvPr/>
        </p:nvSpPr>
        <p:spPr>
          <a:xfrm>
            <a:off x="5378620" y="3371377"/>
            <a:ext cx="1178191" cy="230832"/>
          </a:xfrm>
          <a:prstGeom prst="rect">
            <a:avLst/>
          </a:prstGeom>
          <a:noFill/>
        </p:spPr>
        <p:txBody>
          <a:bodyPr wrap="square">
            <a:spAutoFit/>
          </a:bodyPr>
          <a:lstStyle/>
          <a:p>
            <a:pPr algn="ctr"/>
            <a:r>
              <a:rPr lang="en-GB" b="1" dirty="0"/>
              <a:t>HTTP REQUESTS</a:t>
            </a:r>
            <a:endParaRPr lang="en-IT" dirty="0"/>
          </a:p>
        </p:txBody>
      </p:sp>
      <p:sp>
        <p:nvSpPr>
          <p:cNvPr id="28" name="TextBox 27">
            <a:extLst>
              <a:ext uri="{FF2B5EF4-FFF2-40B4-BE49-F238E27FC236}">
                <a16:creationId xmlns:a16="http://schemas.microsoft.com/office/drawing/2014/main" id="{CE0F6488-7FED-52DB-DD8F-9C36B21B4DA2}"/>
              </a:ext>
            </a:extLst>
          </p:cNvPr>
          <p:cNvSpPr txBox="1"/>
          <p:nvPr/>
        </p:nvSpPr>
        <p:spPr>
          <a:xfrm>
            <a:off x="5822871" y="1929346"/>
            <a:ext cx="1178191" cy="646331"/>
          </a:xfrm>
          <a:prstGeom prst="rect">
            <a:avLst/>
          </a:prstGeom>
          <a:noFill/>
        </p:spPr>
        <p:txBody>
          <a:bodyPr wrap="square">
            <a:spAutoFit/>
          </a:bodyPr>
          <a:lstStyle/>
          <a:p>
            <a:pPr algn="ctr"/>
            <a:r>
              <a:rPr lang="en-GB" sz="900" b="1" dirty="0"/>
              <a:t>APPLICATION</a:t>
            </a:r>
            <a:br>
              <a:rPr lang="en-GB" sz="900" b="1" dirty="0"/>
            </a:br>
            <a:r>
              <a:rPr lang="en-GB" sz="900" b="1" dirty="0"/>
              <a:t>PROGRAMMING</a:t>
            </a:r>
            <a:br>
              <a:rPr lang="en-GB" sz="900" b="1" dirty="0"/>
            </a:br>
            <a:r>
              <a:rPr lang="en-GB" sz="900" b="1" dirty="0"/>
              <a:t>INTERFACES</a:t>
            </a:r>
          </a:p>
          <a:p>
            <a:pPr algn="ctr"/>
            <a:r>
              <a:rPr lang="en-GB" b="1" dirty="0"/>
              <a:t>(API)</a:t>
            </a:r>
            <a:endParaRPr lang="en-IT" dirty="0"/>
          </a:p>
        </p:txBody>
      </p:sp>
      <p:sp>
        <p:nvSpPr>
          <p:cNvPr id="29" name="TextBox 28">
            <a:extLst>
              <a:ext uri="{FF2B5EF4-FFF2-40B4-BE49-F238E27FC236}">
                <a16:creationId xmlns:a16="http://schemas.microsoft.com/office/drawing/2014/main" id="{B96F73DD-063E-5F51-55ED-6864FE90A69E}"/>
              </a:ext>
            </a:extLst>
          </p:cNvPr>
          <p:cNvSpPr txBox="1"/>
          <p:nvPr/>
        </p:nvSpPr>
        <p:spPr>
          <a:xfrm>
            <a:off x="4557826" y="2686878"/>
            <a:ext cx="1178191" cy="369332"/>
          </a:xfrm>
          <a:prstGeom prst="rect">
            <a:avLst/>
          </a:prstGeom>
          <a:noFill/>
        </p:spPr>
        <p:txBody>
          <a:bodyPr wrap="square">
            <a:spAutoFit/>
          </a:bodyPr>
          <a:lstStyle/>
          <a:p>
            <a:pPr algn="ctr"/>
            <a:r>
              <a:rPr lang="en-GB" b="1" dirty="0"/>
              <a:t>… a lot of different protocols</a:t>
            </a:r>
            <a:endParaRPr lang="en-IT" dirty="0"/>
          </a:p>
        </p:txBody>
      </p:sp>
      <p:sp>
        <p:nvSpPr>
          <p:cNvPr id="3" name="Rectangle 2">
            <a:extLst>
              <a:ext uri="{FF2B5EF4-FFF2-40B4-BE49-F238E27FC236}">
                <a16:creationId xmlns:a16="http://schemas.microsoft.com/office/drawing/2014/main" id="{E2B62522-35FD-A561-6BBC-71F0312C12F4}"/>
              </a:ext>
            </a:extLst>
          </p:cNvPr>
          <p:cNvSpPr/>
          <p:nvPr/>
        </p:nvSpPr>
        <p:spPr>
          <a:xfrm>
            <a:off x="5486400" y="3056210"/>
            <a:ext cx="2014701" cy="1488171"/>
          </a:xfrm>
          <a:custGeom>
            <a:avLst/>
            <a:gdLst>
              <a:gd name="connsiteX0" fmla="*/ 0 w 2014701"/>
              <a:gd name="connsiteY0" fmla="*/ 0 h 1488171"/>
              <a:gd name="connsiteX1" fmla="*/ 651420 w 2014701"/>
              <a:gd name="connsiteY1" fmla="*/ 0 h 1488171"/>
              <a:gd name="connsiteX2" fmla="*/ 1262546 w 2014701"/>
              <a:gd name="connsiteY2" fmla="*/ 0 h 1488171"/>
              <a:gd name="connsiteX3" fmla="*/ 2014701 w 2014701"/>
              <a:gd name="connsiteY3" fmla="*/ 0 h 1488171"/>
              <a:gd name="connsiteX4" fmla="*/ 2014701 w 2014701"/>
              <a:gd name="connsiteY4" fmla="*/ 481175 h 1488171"/>
              <a:gd name="connsiteX5" fmla="*/ 2014701 w 2014701"/>
              <a:gd name="connsiteY5" fmla="*/ 947469 h 1488171"/>
              <a:gd name="connsiteX6" fmla="*/ 2014701 w 2014701"/>
              <a:gd name="connsiteY6" fmla="*/ 1488171 h 1488171"/>
              <a:gd name="connsiteX7" fmla="*/ 1343134 w 2014701"/>
              <a:gd name="connsiteY7" fmla="*/ 1488171 h 1488171"/>
              <a:gd name="connsiteX8" fmla="*/ 631273 w 2014701"/>
              <a:gd name="connsiteY8" fmla="*/ 1488171 h 1488171"/>
              <a:gd name="connsiteX9" fmla="*/ 0 w 2014701"/>
              <a:gd name="connsiteY9" fmla="*/ 1488171 h 1488171"/>
              <a:gd name="connsiteX10" fmla="*/ 0 w 2014701"/>
              <a:gd name="connsiteY10" fmla="*/ 992114 h 1488171"/>
              <a:gd name="connsiteX11" fmla="*/ 0 w 2014701"/>
              <a:gd name="connsiteY11" fmla="*/ 510939 h 1488171"/>
              <a:gd name="connsiteX12" fmla="*/ 0 w 2014701"/>
              <a:gd name="connsiteY12" fmla="*/ 0 h 148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4701" h="1488171" extrusionOk="0">
                <a:moveTo>
                  <a:pt x="0" y="0"/>
                </a:moveTo>
                <a:cubicBezTo>
                  <a:pt x="272961" y="-17068"/>
                  <a:pt x="340735" y="-7402"/>
                  <a:pt x="651420" y="0"/>
                </a:cubicBezTo>
                <a:cubicBezTo>
                  <a:pt x="962105" y="7402"/>
                  <a:pt x="1091756" y="8137"/>
                  <a:pt x="1262546" y="0"/>
                </a:cubicBezTo>
                <a:cubicBezTo>
                  <a:pt x="1433336" y="-8137"/>
                  <a:pt x="1787031" y="-3995"/>
                  <a:pt x="2014701" y="0"/>
                </a:cubicBezTo>
                <a:cubicBezTo>
                  <a:pt x="2031032" y="183679"/>
                  <a:pt x="2003295" y="297969"/>
                  <a:pt x="2014701" y="481175"/>
                </a:cubicBezTo>
                <a:cubicBezTo>
                  <a:pt x="2026107" y="664381"/>
                  <a:pt x="2025216" y="743350"/>
                  <a:pt x="2014701" y="947469"/>
                </a:cubicBezTo>
                <a:cubicBezTo>
                  <a:pt x="2004186" y="1151588"/>
                  <a:pt x="2030694" y="1287616"/>
                  <a:pt x="2014701" y="1488171"/>
                </a:cubicBezTo>
                <a:cubicBezTo>
                  <a:pt x="1825506" y="1494704"/>
                  <a:pt x="1672840" y="1470156"/>
                  <a:pt x="1343134" y="1488171"/>
                </a:cubicBezTo>
                <a:cubicBezTo>
                  <a:pt x="1013428" y="1506186"/>
                  <a:pt x="940092" y="1487920"/>
                  <a:pt x="631273" y="1488171"/>
                </a:cubicBezTo>
                <a:cubicBezTo>
                  <a:pt x="322454" y="1488422"/>
                  <a:pt x="137692" y="1509797"/>
                  <a:pt x="0" y="1488171"/>
                </a:cubicBezTo>
                <a:cubicBezTo>
                  <a:pt x="13819" y="1285056"/>
                  <a:pt x="-13418" y="1219714"/>
                  <a:pt x="0" y="992114"/>
                </a:cubicBezTo>
                <a:cubicBezTo>
                  <a:pt x="13418" y="764514"/>
                  <a:pt x="-20533" y="641691"/>
                  <a:pt x="0" y="510939"/>
                </a:cubicBezTo>
                <a:cubicBezTo>
                  <a:pt x="20533" y="380188"/>
                  <a:pt x="12411" y="154201"/>
                  <a:pt x="0" y="0"/>
                </a:cubicBezTo>
                <a:close/>
              </a:path>
            </a:pathLst>
          </a:custGeom>
          <a:noFill/>
          <a:ln>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5" name="TextBox 4">
            <a:extLst>
              <a:ext uri="{FF2B5EF4-FFF2-40B4-BE49-F238E27FC236}">
                <a16:creationId xmlns:a16="http://schemas.microsoft.com/office/drawing/2014/main" id="{4285C03C-D4A7-C21D-E7A8-2967B39D5010}"/>
              </a:ext>
            </a:extLst>
          </p:cNvPr>
          <p:cNvSpPr txBox="1"/>
          <p:nvPr/>
        </p:nvSpPr>
        <p:spPr>
          <a:xfrm>
            <a:off x="7205637" y="2531872"/>
            <a:ext cx="1178191" cy="507831"/>
          </a:xfrm>
          <a:prstGeom prst="rect">
            <a:avLst/>
          </a:prstGeom>
          <a:noFill/>
        </p:spPr>
        <p:txBody>
          <a:bodyPr wrap="square">
            <a:spAutoFit/>
          </a:bodyPr>
          <a:lstStyle/>
          <a:p>
            <a:pPr algn="ctr"/>
            <a:r>
              <a:rPr lang="en-GB" sz="900" b="1" dirty="0"/>
              <a:t>WE WILL FOCUS</a:t>
            </a:r>
          </a:p>
          <a:p>
            <a:pPr algn="ctr"/>
            <a:r>
              <a:rPr lang="en-GB" b="1" dirty="0"/>
              <a:t>ON APIs HTTP REQUESTS with REST</a:t>
            </a:r>
            <a:endParaRPr lang="en-IT" dirty="0"/>
          </a:p>
        </p:txBody>
      </p:sp>
    </p:spTree>
    <p:extLst>
      <p:ext uri="{BB962C8B-B14F-4D97-AF65-F5344CB8AC3E}">
        <p14:creationId xmlns:p14="http://schemas.microsoft.com/office/powerpoint/2010/main" val="3074772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B56D7-8BC4-73E6-0D4E-BAA8F16B80C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A08AEE-0318-4413-51C7-D4651D281769}"/>
              </a:ext>
            </a:extLst>
          </p:cNvPr>
          <p:cNvSpPr txBox="1"/>
          <p:nvPr/>
        </p:nvSpPr>
        <p:spPr>
          <a:xfrm>
            <a:off x="685800" y="514350"/>
            <a:ext cx="7239000" cy="777136"/>
          </a:xfrm>
          <a:prstGeom prst="rect">
            <a:avLst/>
          </a:prstGeom>
          <a:noFill/>
        </p:spPr>
        <p:txBody>
          <a:bodyPr wrap="square">
            <a:spAutoFit/>
          </a:bodyPr>
          <a:lstStyle/>
          <a:p>
            <a:r>
              <a:rPr lang="en-GB" sz="2800" b="1" dirty="0">
                <a:solidFill>
                  <a:srgbClr val="333333"/>
                </a:solidFill>
                <a:latin typeface="Aptos" panose="020B0004020202020204" pitchFamily="34" charset="0"/>
              </a:rPr>
              <a:t>HTTP PROTOCOL BASIC CONCEPTS </a:t>
            </a:r>
            <a:endParaRPr lang="en-GB" sz="1650" b="1" dirty="0">
              <a:solidFill>
                <a:srgbClr val="333333"/>
              </a:solidFill>
              <a:latin typeface="Aptos" panose="020B0004020202020204" pitchFamily="34" charset="0"/>
            </a:endParaRPr>
          </a:p>
          <a:p>
            <a:pPr marL="285750" indent="-285750">
              <a:buFontTx/>
              <a:buChar char="-"/>
            </a:pPr>
            <a:endParaRPr lang="en-GB" sz="1650" b="1" dirty="0">
              <a:solidFill>
                <a:srgbClr val="333333"/>
              </a:solidFill>
              <a:latin typeface="Aptos" panose="020B0004020202020204" pitchFamily="34" charset="0"/>
            </a:endParaRPr>
          </a:p>
        </p:txBody>
      </p:sp>
      <p:sp>
        <p:nvSpPr>
          <p:cNvPr id="8" name="TextBox 7">
            <a:extLst>
              <a:ext uri="{FF2B5EF4-FFF2-40B4-BE49-F238E27FC236}">
                <a16:creationId xmlns:a16="http://schemas.microsoft.com/office/drawing/2014/main" id="{879B961E-357E-41A6-E164-95E5F0F263B4}"/>
              </a:ext>
            </a:extLst>
          </p:cNvPr>
          <p:cNvSpPr txBox="1"/>
          <p:nvPr/>
        </p:nvSpPr>
        <p:spPr>
          <a:xfrm>
            <a:off x="533400" y="1633031"/>
            <a:ext cx="7543800" cy="1323439"/>
          </a:xfrm>
          <a:prstGeom prst="rect">
            <a:avLst/>
          </a:prstGeom>
          <a:noFill/>
        </p:spPr>
        <p:txBody>
          <a:bodyPr wrap="square">
            <a:spAutoFit/>
          </a:bodyPr>
          <a:lstStyle/>
          <a:p>
            <a:pPr>
              <a:buNone/>
            </a:pPr>
            <a:r>
              <a:rPr lang="en-GB" sz="1600" b="1" dirty="0"/>
              <a:t>HTTP</a:t>
            </a:r>
            <a:r>
              <a:rPr lang="en-GB" sz="1600" dirty="0"/>
              <a:t> (</a:t>
            </a:r>
            <a:r>
              <a:rPr lang="en-GB" sz="1600" dirty="0" err="1"/>
              <a:t>HyperText</a:t>
            </a:r>
            <a:r>
              <a:rPr lang="en-GB" sz="1600" dirty="0"/>
              <a:t> Transfer Protocol) is </a:t>
            </a:r>
            <a:r>
              <a:rPr lang="en-GB" sz="1600" b="1" dirty="0"/>
              <a:t>standard application-level protocol </a:t>
            </a:r>
            <a:r>
              <a:rPr lang="en-GB" sz="1600" dirty="0"/>
              <a:t>used for exchanging </a:t>
            </a:r>
            <a:r>
              <a:rPr lang="en-GB" sz="1600" b="1" dirty="0"/>
              <a:t>files on the World Wide Web</a:t>
            </a:r>
            <a:r>
              <a:rPr lang="en-GB" sz="1600" dirty="0"/>
              <a:t>. </a:t>
            </a:r>
          </a:p>
          <a:p>
            <a:pPr>
              <a:buNone/>
            </a:pPr>
            <a:r>
              <a:rPr lang="en-GB" sz="1600" dirty="0"/>
              <a:t>HTTP runs on top of the TCP/IP protocol and (later) on the QUIC protocol. </a:t>
            </a:r>
            <a:r>
              <a:rPr lang="en-GB" sz="1600" b="1" dirty="0"/>
              <a:t>Web browsers are HTTP clients</a:t>
            </a:r>
            <a:r>
              <a:rPr lang="en-GB" sz="1600" dirty="0"/>
              <a:t> that send file requests to </a:t>
            </a:r>
            <a:r>
              <a:rPr lang="en-GB" sz="1600" b="1" dirty="0"/>
              <a:t>Web servers</a:t>
            </a:r>
            <a:r>
              <a:rPr lang="en-GB" sz="1600" dirty="0"/>
              <a:t>, which in turn handle the requests via an </a:t>
            </a:r>
            <a:r>
              <a:rPr lang="en-GB" sz="1600" b="1" dirty="0"/>
              <a:t>HTTP service</a:t>
            </a:r>
            <a:r>
              <a:rPr lang="en-GB" sz="1600" dirty="0"/>
              <a:t>. </a:t>
            </a:r>
          </a:p>
        </p:txBody>
      </p:sp>
      <p:sp>
        <p:nvSpPr>
          <p:cNvPr id="17" name="TextBox 16">
            <a:extLst>
              <a:ext uri="{FF2B5EF4-FFF2-40B4-BE49-F238E27FC236}">
                <a16:creationId xmlns:a16="http://schemas.microsoft.com/office/drawing/2014/main" id="{DC113386-E076-4A87-863F-7D44E7D9C623}"/>
              </a:ext>
            </a:extLst>
          </p:cNvPr>
          <p:cNvSpPr txBox="1"/>
          <p:nvPr/>
        </p:nvSpPr>
        <p:spPr>
          <a:xfrm>
            <a:off x="5029200" y="4912668"/>
            <a:ext cx="2362200" cy="230832"/>
          </a:xfrm>
          <a:prstGeom prst="rect">
            <a:avLst/>
          </a:prstGeom>
          <a:noFill/>
        </p:spPr>
        <p:txBody>
          <a:bodyPr wrap="square">
            <a:spAutoFit/>
          </a:bodyPr>
          <a:lstStyle/>
          <a:p>
            <a:r>
              <a:rPr lang="en-GB" sz="900" dirty="0"/>
              <a:t>https://</a:t>
            </a:r>
            <a:r>
              <a:rPr lang="en-GB" sz="900" dirty="0" err="1"/>
              <a:t>www.britannica.com</a:t>
            </a:r>
            <a:r>
              <a:rPr lang="en-GB" sz="900" dirty="0"/>
              <a:t>/technology/HTTP</a:t>
            </a:r>
            <a:endParaRPr lang="en-IT" dirty="0"/>
          </a:p>
        </p:txBody>
      </p:sp>
      <p:pic>
        <p:nvPicPr>
          <p:cNvPr id="22" name="Graphic 21">
            <a:extLst>
              <a:ext uri="{FF2B5EF4-FFF2-40B4-BE49-F238E27FC236}">
                <a16:creationId xmlns:a16="http://schemas.microsoft.com/office/drawing/2014/main" id="{38CF3B24-899D-4301-9A9A-99884BA99B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7700" y="3466043"/>
            <a:ext cx="1181100" cy="1181100"/>
          </a:xfrm>
          <a:prstGeom prst="rect">
            <a:avLst/>
          </a:prstGeom>
        </p:spPr>
      </p:pic>
      <p:pic>
        <p:nvPicPr>
          <p:cNvPr id="25" name="Graphic 24">
            <a:extLst>
              <a:ext uri="{FF2B5EF4-FFF2-40B4-BE49-F238E27FC236}">
                <a16:creationId xmlns:a16="http://schemas.microsoft.com/office/drawing/2014/main" id="{D7923142-4F28-F2E6-B05C-1832806F9E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10200" y="3380318"/>
            <a:ext cx="1352550" cy="1352550"/>
          </a:xfrm>
          <a:prstGeom prst="rect">
            <a:avLst/>
          </a:prstGeom>
        </p:spPr>
      </p:pic>
      <p:cxnSp>
        <p:nvCxnSpPr>
          <p:cNvPr id="30" name="Straight Arrow Connector 29">
            <a:extLst>
              <a:ext uri="{FF2B5EF4-FFF2-40B4-BE49-F238E27FC236}">
                <a16:creationId xmlns:a16="http://schemas.microsoft.com/office/drawing/2014/main" id="{1530DB0F-5F21-37AF-D114-2668C889038A}"/>
              </a:ext>
            </a:extLst>
          </p:cNvPr>
          <p:cNvCxnSpPr/>
          <p:nvPr/>
        </p:nvCxnSpPr>
        <p:spPr>
          <a:xfrm>
            <a:off x="1905000" y="3867150"/>
            <a:ext cx="3429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6195354-C4A2-28DB-FA15-490D2B71ED98}"/>
              </a:ext>
            </a:extLst>
          </p:cNvPr>
          <p:cNvCxnSpPr>
            <a:cxnSpLocks/>
          </p:cNvCxnSpPr>
          <p:nvPr/>
        </p:nvCxnSpPr>
        <p:spPr>
          <a:xfrm flipH="1">
            <a:off x="1905000" y="4476750"/>
            <a:ext cx="3429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C734E38-B779-3839-60B5-FA6A47909E06}"/>
              </a:ext>
            </a:extLst>
          </p:cNvPr>
          <p:cNvSpPr txBox="1"/>
          <p:nvPr/>
        </p:nvSpPr>
        <p:spPr>
          <a:xfrm>
            <a:off x="3209522" y="3522880"/>
            <a:ext cx="1048557" cy="307777"/>
          </a:xfrm>
          <a:prstGeom prst="rect">
            <a:avLst/>
          </a:prstGeom>
          <a:noFill/>
        </p:spPr>
        <p:txBody>
          <a:bodyPr wrap="none" rtlCol="0">
            <a:spAutoFit/>
          </a:bodyPr>
          <a:lstStyle/>
          <a:p>
            <a:r>
              <a:rPr lang="en-IT" sz="1400" b="1" dirty="0"/>
              <a:t>1. REQUEST</a:t>
            </a:r>
          </a:p>
        </p:txBody>
      </p:sp>
      <p:sp>
        <p:nvSpPr>
          <p:cNvPr id="35" name="TextBox 34">
            <a:extLst>
              <a:ext uri="{FF2B5EF4-FFF2-40B4-BE49-F238E27FC236}">
                <a16:creationId xmlns:a16="http://schemas.microsoft.com/office/drawing/2014/main" id="{D0BB1ABE-21E1-EE6C-5386-A095381F207B}"/>
              </a:ext>
            </a:extLst>
          </p:cNvPr>
          <p:cNvSpPr txBox="1"/>
          <p:nvPr/>
        </p:nvSpPr>
        <p:spPr>
          <a:xfrm>
            <a:off x="3192649" y="4168973"/>
            <a:ext cx="1146339" cy="307777"/>
          </a:xfrm>
          <a:prstGeom prst="rect">
            <a:avLst/>
          </a:prstGeom>
          <a:noFill/>
        </p:spPr>
        <p:txBody>
          <a:bodyPr wrap="none" rtlCol="0">
            <a:spAutoFit/>
          </a:bodyPr>
          <a:lstStyle/>
          <a:p>
            <a:r>
              <a:rPr lang="en-IT" sz="1400" b="1" dirty="0"/>
              <a:t>2. RESPONSE</a:t>
            </a:r>
          </a:p>
        </p:txBody>
      </p:sp>
      <p:sp>
        <p:nvSpPr>
          <p:cNvPr id="36" name="TextBox 35">
            <a:extLst>
              <a:ext uri="{FF2B5EF4-FFF2-40B4-BE49-F238E27FC236}">
                <a16:creationId xmlns:a16="http://schemas.microsoft.com/office/drawing/2014/main" id="{2C0D634D-EFD3-6B91-3D4F-33B8ABC303A4}"/>
              </a:ext>
            </a:extLst>
          </p:cNvPr>
          <p:cNvSpPr txBox="1"/>
          <p:nvPr/>
        </p:nvSpPr>
        <p:spPr>
          <a:xfrm>
            <a:off x="3938761" y="2838852"/>
            <a:ext cx="4342087" cy="523220"/>
          </a:xfrm>
          <a:prstGeom prst="rect">
            <a:avLst/>
          </a:prstGeom>
          <a:noFill/>
        </p:spPr>
        <p:txBody>
          <a:bodyPr wrap="none" rtlCol="0">
            <a:spAutoFit/>
          </a:bodyPr>
          <a:lstStyle/>
          <a:p>
            <a:pPr algn="ctr"/>
            <a:r>
              <a:rPr lang="en-IT" sz="1400" b="1" dirty="0"/>
              <a:t>STATELESS!!</a:t>
            </a:r>
          </a:p>
          <a:p>
            <a:pPr algn="ctr"/>
            <a:r>
              <a:rPr lang="en-IT" sz="1400" b="1" dirty="0"/>
              <a:t>EVERY REQUEST IS NOT DEFINED BY THE PREVIOUS ONE</a:t>
            </a:r>
          </a:p>
        </p:txBody>
      </p:sp>
    </p:spTree>
    <p:extLst>
      <p:ext uri="{BB962C8B-B14F-4D97-AF65-F5344CB8AC3E}">
        <p14:creationId xmlns:p14="http://schemas.microsoft.com/office/powerpoint/2010/main" val="2736348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86E464-C722-FCCC-367C-5C19407F46B0}"/>
              </a:ext>
            </a:extLst>
          </p:cNvPr>
          <p:cNvSpPr txBox="1"/>
          <p:nvPr/>
        </p:nvSpPr>
        <p:spPr>
          <a:xfrm>
            <a:off x="685800" y="1062636"/>
            <a:ext cx="3352800" cy="2554545"/>
          </a:xfrm>
          <a:prstGeom prst="rect">
            <a:avLst/>
          </a:prstGeom>
          <a:noFill/>
        </p:spPr>
        <p:txBody>
          <a:bodyPr wrap="square">
            <a:spAutoFit/>
          </a:bodyPr>
          <a:lstStyle/>
          <a:p>
            <a:pPr>
              <a:buNone/>
            </a:pPr>
            <a:r>
              <a:rPr lang="en-GB" sz="1600" dirty="0"/>
              <a:t>An HTTP request has </a:t>
            </a:r>
            <a:r>
              <a:rPr lang="en-GB" sz="1600" b="1" dirty="0"/>
              <a:t>four main parts</a:t>
            </a:r>
            <a:r>
              <a:rPr lang="en-GB" sz="1600" dirty="0"/>
              <a:t>:</a:t>
            </a:r>
          </a:p>
          <a:p>
            <a:pPr>
              <a:buFont typeface="+mj-lt"/>
              <a:buAutoNum type="arabicPeriod"/>
            </a:pPr>
            <a:r>
              <a:rPr lang="en-GB" sz="1600" b="1" dirty="0"/>
              <a:t>Method (Type): </a:t>
            </a:r>
            <a:r>
              <a:rPr lang="en-GB" sz="1600" dirty="0"/>
              <a:t>what action to perform</a:t>
            </a:r>
          </a:p>
          <a:p>
            <a:pPr>
              <a:buFont typeface="+mj-lt"/>
              <a:buAutoNum type="arabicPeriod"/>
            </a:pPr>
            <a:r>
              <a:rPr lang="en-GB" sz="1600" b="1" dirty="0"/>
              <a:t>URL (Endpoint): </a:t>
            </a:r>
            <a:r>
              <a:rPr lang="en-GB" sz="1600" dirty="0"/>
              <a:t>what resource to act on</a:t>
            </a:r>
          </a:p>
          <a:p>
            <a:pPr>
              <a:buFont typeface="+mj-lt"/>
              <a:buAutoNum type="arabicPeriod"/>
            </a:pPr>
            <a:r>
              <a:rPr lang="en-GB" sz="1600" b="1" dirty="0"/>
              <a:t>Headers:</a:t>
            </a:r>
            <a:r>
              <a:rPr lang="en-GB" sz="1600" dirty="0"/>
              <a:t> extra info about the request (e.g., Authorization)</a:t>
            </a:r>
          </a:p>
          <a:p>
            <a:pPr>
              <a:buFont typeface="+mj-lt"/>
              <a:buAutoNum type="arabicPeriod"/>
            </a:pPr>
            <a:r>
              <a:rPr lang="en-GB" sz="1600" b="1" dirty="0"/>
              <a:t>Body (Payload): </a:t>
            </a:r>
            <a:r>
              <a:rPr lang="en-GB" sz="1600" dirty="0"/>
              <a:t>data sent to the server (if needed, remember, these are </a:t>
            </a:r>
            <a:r>
              <a:rPr lang="en-GB" sz="1600" u="sng" dirty="0"/>
              <a:t>REQUESTS</a:t>
            </a:r>
            <a:r>
              <a:rPr lang="en-GB" sz="1600" dirty="0"/>
              <a:t>)</a:t>
            </a:r>
          </a:p>
        </p:txBody>
      </p:sp>
      <p:sp>
        <p:nvSpPr>
          <p:cNvPr id="5" name="TextBox 4">
            <a:extLst>
              <a:ext uri="{FF2B5EF4-FFF2-40B4-BE49-F238E27FC236}">
                <a16:creationId xmlns:a16="http://schemas.microsoft.com/office/drawing/2014/main" id="{33F98114-FD9B-6571-C59C-F32FA4481EC1}"/>
              </a:ext>
            </a:extLst>
          </p:cNvPr>
          <p:cNvSpPr txBox="1"/>
          <p:nvPr/>
        </p:nvSpPr>
        <p:spPr>
          <a:xfrm>
            <a:off x="685800" y="514350"/>
            <a:ext cx="7239000" cy="523220"/>
          </a:xfrm>
          <a:prstGeom prst="rect">
            <a:avLst/>
          </a:prstGeom>
          <a:noFill/>
        </p:spPr>
        <p:txBody>
          <a:bodyPr wrap="square">
            <a:spAutoFit/>
          </a:bodyPr>
          <a:lstStyle/>
          <a:p>
            <a:r>
              <a:rPr lang="en-GB" sz="2800" b="1" dirty="0">
                <a:solidFill>
                  <a:srgbClr val="333333"/>
                </a:solidFill>
                <a:latin typeface="Aptos" panose="020B0004020202020204" pitchFamily="34" charset="0"/>
              </a:rPr>
              <a:t>HTTP REQUESTS</a:t>
            </a:r>
            <a:endParaRPr lang="en-GB" sz="1650" b="1" dirty="0">
              <a:solidFill>
                <a:srgbClr val="333333"/>
              </a:solidFill>
              <a:latin typeface="Aptos" panose="020B0004020202020204" pitchFamily="34" charset="0"/>
            </a:endParaRPr>
          </a:p>
        </p:txBody>
      </p:sp>
      <p:sp>
        <p:nvSpPr>
          <p:cNvPr id="6" name="TextBox 5">
            <a:extLst>
              <a:ext uri="{FF2B5EF4-FFF2-40B4-BE49-F238E27FC236}">
                <a16:creationId xmlns:a16="http://schemas.microsoft.com/office/drawing/2014/main" id="{365846E1-14A9-D525-D87F-48119E6DCC49}"/>
              </a:ext>
            </a:extLst>
          </p:cNvPr>
          <p:cNvSpPr txBox="1"/>
          <p:nvPr/>
        </p:nvSpPr>
        <p:spPr>
          <a:xfrm>
            <a:off x="4195378" y="4231287"/>
            <a:ext cx="4572000" cy="196208"/>
          </a:xfrm>
          <a:prstGeom prst="rect">
            <a:avLst/>
          </a:prstGeom>
          <a:noFill/>
        </p:spPr>
        <p:txBody>
          <a:bodyPr wrap="square">
            <a:spAutoFit/>
          </a:bodyPr>
          <a:lstStyle/>
          <a:p>
            <a:r>
              <a:rPr lang="en-GB" sz="675" dirty="0"/>
              <a:t>https://</a:t>
            </a:r>
            <a:r>
              <a:rPr lang="en-GB" sz="675" dirty="0" err="1"/>
              <a:t>en.wikipedia.org</a:t>
            </a:r>
            <a:r>
              <a:rPr lang="en-GB" sz="675" dirty="0"/>
              <a:t>/wiki/HTTP</a:t>
            </a:r>
            <a:endParaRPr lang="en-IT" sz="675" dirty="0"/>
          </a:p>
        </p:txBody>
      </p:sp>
      <p:graphicFrame>
        <p:nvGraphicFramePr>
          <p:cNvPr id="7" name="Table 6">
            <a:extLst>
              <a:ext uri="{FF2B5EF4-FFF2-40B4-BE49-F238E27FC236}">
                <a16:creationId xmlns:a16="http://schemas.microsoft.com/office/drawing/2014/main" id="{8BC05EFD-A0BF-5C73-804D-2E2AF426C5F6}"/>
              </a:ext>
            </a:extLst>
          </p:cNvPr>
          <p:cNvGraphicFramePr>
            <a:graphicFrameLocks noGrp="1"/>
          </p:cNvGraphicFramePr>
          <p:nvPr>
            <p:extLst>
              <p:ext uri="{D42A27DB-BD31-4B8C-83A1-F6EECF244321}">
                <p14:modId xmlns:p14="http://schemas.microsoft.com/office/powerpoint/2010/main" val="1063527287"/>
              </p:ext>
            </p:extLst>
          </p:nvPr>
        </p:nvGraphicFramePr>
        <p:xfrm>
          <a:off x="4038600" y="1062636"/>
          <a:ext cx="4289180" cy="3030140"/>
        </p:xfrm>
        <a:graphic>
          <a:graphicData uri="http://schemas.openxmlformats.org/drawingml/2006/table">
            <a:tbl>
              <a:tblPr/>
              <a:tblGrid>
                <a:gridCol w="1072295">
                  <a:extLst>
                    <a:ext uri="{9D8B030D-6E8A-4147-A177-3AD203B41FA5}">
                      <a16:colId xmlns:a16="http://schemas.microsoft.com/office/drawing/2014/main" val="2540740016"/>
                    </a:ext>
                  </a:extLst>
                </a:gridCol>
                <a:gridCol w="1072295">
                  <a:extLst>
                    <a:ext uri="{9D8B030D-6E8A-4147-A177-3AD203B41FA5}">
                      <a16:colId xmlns:a16="http://schemas.microsoft.com/office/drawing/2014/main" val="1908884304"/>
                    </a:ext>
                  </a:extLst>
                </a:gridCol>
                <a:gridCol w="1072295">
                  <a:extLst>
                    <a:ext uri="{9D8B030D-6E8A-4147-A177-3AD203B41FA5}">
                      <a16:colId xmlns:a16="http://schemas.microsoft.com/office/drawing/2014/main" val="1931985129"/>
                    </a:ext>
                  </a:extLst>
                </a:gridCol>
                <a:gridCol w="1072295">
                  <a:extLst>
                    <a:ext uri="{9D8B030D-6E8A-4147-A177-3AD203B41FA5}">
                      <a16:colId xmlns:a16="http://schemas.microsoft.com/office/drawing/2014/main" val="1274945255"/>
                    </a:ext>
                  </a:extLst>
                </a:gridCol>
              </a:tblGrid>
              <a:tr h="652701">
                <a:tc>
                  <a:txBody>
                    <a:bodyPr/>
                    <a:lstStyle/>
                    <a:p>
                      <a:pPr algn="ctr"/>
                      <a:r>
                        <a:rPr lang="en-GB" sz="1300" dirty="0">
                          <a:solidFill>
                            <a:srgbClr val="202122"/>
                          </a:solidFill>
                          <a:effectLst/>
                          <a:highlight>
                            <a:srgbClr val="EAECF0"/>
                          </a:highlight>
                        </a:rPr>
                        <a:t>Request method</a:t>
                      </a:r>
                    </a:p>
                  </a:txBody>
                  <a:tcPr marL="65270" marR="142778" marT="32635" marB="3263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CF0"/>
                    </a:solidFill>
                  </a:tcPr>
                </a:tc>
                <a:tc>
                  <a:txBody>
                    <a:bodyPr/>
                    <a:lstStyle/>
                    <a:p>
                      <a:pPr algn="ctr"/>
                      <a:r>
                        <a:rPr lang="en-GB" sz="1300" dirty="0">
                          <a:solidFill>
                            <a:srgbClr val="202122"/>
                          </a:solidFill>
                          <a:effectLst/>
                          <a:highlight>
                            <a:srgbClr val="EAECF0"/>
                          </a:highlight>
                        </a:rPr>
                        <a:t>RFC</a:t>
                      </a:r>
                    </a:p>
                  </a:txBody>
                  <a:tcPr marL="65270" marR="142778" marT="32635" marB="32635" anchor="ctr">
                    <a:lnL w="3175" cap="flat" cmpd="sng" algn="ctr">
                      <a:solidFill>
                        <a:schemeClr val="tx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GB" sz="1300" dirty="0">
                          <a:solidFill>
                            <a:srgbClr val="202122"/>
                          </a:solidFill>
                          <a:effectLst/>
                          <a:highlight>
                            <a:srgbClr val="EAECF0"/>
                          </a:highlight>
                        </a:rPr>
                        <a:t>Request has payload body</a:t>
                      </a:r>
                    </a:p>
                  </a:txBody>
                  <a:tcPr marL="65270" marR="142778"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GB" sz="1300" dirty="0">
                          <a:solidFill>
                            <a:srgbClr val="202122"/>
                          </a:solidFill>
                          <a:effectLst/>
                          <a:highlight>
                            <a:srgbClr val="EAECF0"/>
                          </a:highlight>
                        </a:rPr>
                        <a:t>Response has payload body</a:t>
                      </a:r>
                    </a:p>
                  </a:txBody>
                  <a:tcPr marL="65270" marR="142778"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184351259"/>
                  </a:ext>
                </a:extLst>
              </a:tr>
              <a:tr h="261080">
                <a:tc>
                  <a:txBody>
                    <a:bodyPr/>
                    <a:lstStyle/>
                    <a:p>
                      <a:pPr algn="ctr"/>
                      <a:r>
                        <a:rPr lang="en-GB" sz="1300" b="1" dirty="0">
                          <a:solidFill>
                            <a:srgbClr val="202122"/>
                          </a:solidFill>
                          <a:effectLst/>
                          <a:highlight>
                            <a:srgbClr val="EAECF0"/>
                          </a:highlight>
                        </a:rPr>
                        <a:t>GET</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3175" cap="flat" cmpd="sng" algn="ctr">
                      <a:solidFill>
                        <a:schemeClr val="tx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GB" sz="1300" u="none" strike="noStrike">
                          <a:solidFill>
                            <a:srgbClr val="3366CC"/>
                          </a:solidFill>
                          <a:effectLst/>
                          <a:hlinkClick r:id="rId2" tooltip="RFC (identifier)"/>
                        </a:rPr>
                        <a:t>RFC</a:t>
                      </a:r>
                      <a:r>
                        <a:rPr lang="en-GB" sz="1300">
                          <a:effectLst/>
                        </a:rPr>
                        <a:t> </a:t>
                      </a:r>
                      <a:r>
                        <a:rPr lang="en-GB" sz="1300" u="none" strike="noStrike">
                          <a:solidFill>
                            <a:srgbClr val="3366CC"/>
                          </a:solidFill>
                          <a:effectLst/>
                          <a:hlinkClick r:id="rId3"/>
                        </a:rPr>
                        <a:t>9110</a:t>
                      </a:r>
                      <a:endParaRPr lang="en-GB" sz="1300">
                        <a:effectLst/>
                      </a:endParaRP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r>
                        <a:rPr lang="en-GB" sz="1300">
                          <a:effectLst/>
                          <a:highlight>
                            <a:srgbClr val="DDFFDD"/>
                          </a:highlight>
                        </a:rPr>
                        <a:t>Optional</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pPr algn="ctr" fontAlgn="ctr"/>
                      <a:r>
                        <a:rPr lang="en-GB" sz="1300">
                          <a:effectLst/>
                          <a:highlight>
                            <a:srgbClr val="9EFF9E"/>
                          </a:highlight>
                        </a:rPr>
                        <a:t>Yes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EFF9E"/>
                    </a:solidFill>
                  </a:tcPr>
                </a:tc>
                <a:extLst>
                  <a:ext uri="{0D108BD9-81ED-4DB2-BD59-A6C34878D82A}">
                    <a16:rowId xmlns:a16="http://schemas.microsoft.com/office/drawing/2014/main" val="3151183851"/>
                  </a:ext>
                </a:extLst>
              </a:tr>
              <a:tr h="261080">
                <a:tc>
                  <a:txBody>
                    <a:bodyPr/>
                    <a:lstStyle/>
                    <a:p>
                      <a:pPr algn="ctr"/>
                      <a:r>
                        <a:rPr lang="en-GB" sz="1300">
                          <a:solidFill>
                            <a:srgbClr val="202122"/>
                          </a:solidFill>
                          <a:effectLst/>
                          <a:highlight>
                            <a:srgbClr val="EAECF0"/>
                          </a:highlight>
                        </a:rPr>
                        <a:t>HEAD</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GB" sz="1300" u="none" strike="noStrike">
                          <a:solidFill>
                            <a:srgbClr val="3366CC"/>
                          </a:solidFill>
                          <a:effectLst/>
                          <a:hlinkClick r:id="rId2" tooltip="RFC (identifier)"/>
                        </a:rPr>
                        <a:t>RFC</a:t>
                      </a:r>
                      <a:r>
                        <a:rPr lang="en-GB" sz="1300">
                          <a:effectLst/>
                        </a:rPr>
                        <a:t> </a:t>
                      </a:r>
                      <a:r>
                        <a:rPr lang="en-GB" sz="1300" u="none" strike="noStrike">
                          <a:solidFill>
                            <a:srgbClr val="3366CC"/>
                          </a:solidFill>
                          <a:effectLst/>
                          <a:hlinkClick r:id="rId3"/>
                        </a:rPr>
                        <a:t>9110</a:t>
                      </a:r>
                      <a:endParaRPr lang="en-GB" sz="1300">
                        <a:effectLst/>
                      </a:endParaRP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r>
                        <a:rPr lang="en-GB" sz="1300">
                          <a:effectLst/>
                          <a:highlight>
                            <a:srgbClr val="DDFFDD"/>
                          </a:highlight>
                        </a:rPr>
                        <a:t>Optional</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pPr algn="ctr" fontAlgn="ctr"/>
                      <a:r>
                        <a:rPr lang="en-GB" sz="1300" dirty="0">
                          <a:effectLst/>
                          <a:highlight>
                            <a:srgbClr val="FFC7C7"/>
                          </a:highlight>
                        </a:rPr>
                        <a:t>No</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C7C7"/>
                    </a:solidFill>
                  </a:tcPr>
                </a:tc>
                <a:extLst>
                  <a:ext uri="{0D108BD9-81ED-4DB2-BD59-A6C34878D82A}">
                    <a16:rowId xmlns:a16="http://schemas.microsoft.com/office/drawing/2014/main" val="1217381680"/>
                  </a:ext>
                </a:extLst>
              </a:tr>
              <a:tr h="261080">
                <a:tc>
                  <a:txBody>
                    <a:bodyPr/>
                    <a:lstStyle/>
                    <a:p>
                      <a:pPr algn="ctr"/>
                      <a:r>
                        <a:rPr lang="en-GB" sz="1300" b="1" dirty="0">
                          <a:solidFill>
                            <a:srgbClr val="202122"/>
                          </a:solidFill>
                          <a:effectLst/>
                          <a:highlight>
                            <a:srgbClr val="EAECF0"/>
                          </a:highlight>
                        </a:rPr>
                        <a:t>POST</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GB" sz="1300" u="none" strike="noStrike">
                          <a:solidFill>
                            <a:srgbClr val="3366CC"/>
                          </a:solidFill>
                          <a:effectLst/>
                          <a:hlinkClick r:id="rId2" tooltip="RFC (identifier)"/>
                        </a:rPr>
                        <a:t>RFC</a:t>
                      </a:r>
                      <a:r>
                        <a:rPr lang="en-GB" sz="1300">
                          <a:effectLst/>
                        </a:rPr>
                        <a:t> </a:t>
                      </a:r>
                      <a:r>
                        <a:rPr lang="en-GB" sz="1300" u="none" strike="noStrike">
                          <a:solidFill>
                            <a:srgbClr val="3366CC"/>
                          </a:solidFill>
                          <a:effectLst/>
                          <a:hlinkClick r:id="rId3"/>
                        </a:rPr>
                        <a:t>9110</a:t>
                      </a:r>
                      <a:endParaRPr lang="en-GB" sz="1300">
                        <a:effectLst/>
                      </a:endParaRP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r>
                        <a:rPr lang="en-GB" sz="1300">
                          <a:effectLst/>
                          <a:highlight>
                            <a:srgbClr val="9EFF9E"/>
                          </a:highlight>
                        </a:rPr>
                        <a:t>Yes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EFF9E"/>
                    </a:solidFill>
                  </a:tcPr>
                </a:tc>
                <a:tc>
                  <a:txBody>
                    <a:bodyPr/>
                    <a:lstStyle/>
                    <a:p>
                      <a:pPr algn="ctr" fontAlgn="ctr"/>
                      <a:r>
                        <a:rPr lang="en-GB" sz="1300">
                          <a:effectLst/>
                          <a:highlight>
                            <a:srgbClr val="9EFF9E"/>
                          </a:highlight>
                        </a:rPr>
                        <a:t>Yes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EFF9E"/>
                    </a:solidFill>
                  </a:tcPr>
                </a:tc>
                <a:extLst>
                  <a:ext uri="{0D108BD9-81ED-4DB2-BD59-A6C34878D82A}">
                    <a16:rowId xmlns:a16="http://schemas.microsoft.com/office/drawing/2014/main" val="1152544543"/>
                  </a:ext>
                </a:extLst>
              </a:tr>
              <a:tr h="261080">
                <a:tc>
                  <a:txBody>
                    <a:bodyPr/>
                    <a:lstStyle/>
                    <a:p>
                      <a:pPr algn="ctr"/>
                      <a:r>
                        <a:rPr lang="en-GB" sz="1300" b="1" dirty="0">
                          <a:solidFill>
                            <a:srgbClr val="202122"/>
                          </a:solidFill>
                          <a:effectLst/>
                          <a:highlight>
                            <a:srgbClr val="EAECF0"/>
                          </a:highlight>
                        </a:rPr>
                        <a:t>PUT</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GB" sz="1300" u="none" strike="noStrike" dirty="0">
                          <a:solidFill>
                            <a:srgbClr val="3366CC"/>
                          </a:solidFill>
                          <a:effectLst/>
                          <a:hlinkClick r:id="rId2" tooltip="RFC (identifier)"/>
                        </a:rPr>
                        <a:t>RFC</a:t>
                      </a:r>
                      <a:r>
                        <a:rPr lang="en-GB" sz="1300" dirty="0">
                          <a:effectLst/>
                        </a:rPr>
                        <a:t> </a:t>
                      </a:r>
                      <a:r>
                        <a:rPr lang="en-GB" sz="1300" u="none" strike="noStrike" dirty="0">
                          <a:solidFill>
                            <a:srgbClr val="3366CC"/>
                          </a:solidFill>
                          <a:effectLst/>
                          <a:hlinkClick r:id="rId3"/>
                        </a:rPr>
                        <a:t>9110</a:t>
                      </a:r>
                      <a:endParaRPr lang="en-GB" sz="1300" dirty="0">
                        <a:effectLst/>
                      </a:endParaRP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r>
                        <a:rPr lang="en-GB" sz="1300" dirty="0">
                          <a:effectLst/>
                          <a:highlight>
                            <a:srgbClr val="9EFF9E"/>
                          </a:highlight>
                        </a:rPr>
                        <a:t>Yes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EFF9E"/>
                    </a:solidFill>
                  </a:tcPr>
                </a:tc>
                <a:tc>
                  <a:txBody>
                    <a:bodyPr/>
                    <a:lstStyle/>
                    <a:p>
                      <a:pPr algn="ctr" fontAlgn="ctr"/>
                      <a:r>
                        <a:rPr lang="en-GB" sz="1300" dirty="0">
                          <a:effectLst/>
                          <a:highlight>
                            <a:srgbClr val="9EFF9E"/>
                          </a:highlight>
                        </a:rPr>
                        <a:t>Yes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EFF9E"/>
                    </a:solidFill>
                  </a:tcPr>
                </a:tc>
                <a:extLst>
                  <a:ext uri="{0D108BD9-81ED-4DB2-BD59-A6C34878D82A}">
                    <a16:rowId xmlns:a16="http://schemas.microsoft.com/office/drawing/2014/main" val="1915474337"/>
                  </a:ext>
                </a:extLst>
              </a:tr>
              <a:tr h="261080">
                <a:tc>
                  <a:txBody>
                    <a:bodyPr/>
                    <a:lstStyle/>
                    <a:p>
                      <a:pPr algn="ctr"/>
                      <a:r>
                        <a:rPr lang="en-GB" sz="1300" b="1" dirty="0">
                          <a:solidFill>
                            <a:srgbClr val="202122"/>
                          </a:solidFill>
                          <a:effectLst/>
                          <a:highlight>
                            <a:srgbClr val="EAECF0"/>
                          </a:highlight>
                        </a:rPr>
                        <a:t>DELETE</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GB" sz="1300" u="none" strike="noStrike">
                          <a:solidFill>
                            <a:srgbClr val="3366CC"/>
                          </a:solidFill>
                          <a:effectLst/>
                          <a:hlinkClick r:id="rId2" tooltip="RFC (identifier)"/>
                        </a:rPr>
                        <a:t>RFC</a:t>
                      </a:r>
                      <a:r>
                        <a:rPr lang="en-GB" sz="1300">
                          <a:effectLst/>
                        </a:rPr>
                        <a:t> </a:t>
                      </a:r>
                      <a:r>
                        <a:rPr lang="en-GB" sz="1300" u="none" strike="noStrike">
                          <a:solidFill>
                            <a:srgbClr val="3366CC"/>
                          </a:solidFill>
                          <a:effectLst/>
                          <a:hlinkClick r:id="rId3"/>
                        </a:rPr>
                        <a:t>9110</a:t>
                      </a:r>
                      <a:endParaRPr lang="en-GB" sz="1300">
                        <a:effectLst/>
                      </a:endParaRP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r>
                        <a:rPr lang="en-GB" sz="1300" dirty="0">
                          <a:effectLst/>
                          <a:highlight>
                            <a:srgbClr val="DDFFDD"/>
                          </a:highlight>
                        </a:rPr>
                        <a:t>Optional</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pPr algn="ctr" fontAlgn="ctr"/>
                      <a:r>
                        <a:rPr lang="en-GB" sz="1300" dirty="0">
                          <a:effectLst/>
                          <a:highlight>
                            <a:srgbClr val="9EFF9E"/>
                          </a:highlight>
                        </a:rPr>
                        <a:t>Yes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EFF9E"/>
                    </a:solidFill>
                  </a:tcPr>
                </a:tc>
                <a:extLst>
                  <a:ext uri="{0D108BD9-81ED-4DB2-BD59-A6C34878D82A}">
                    <a16:rowId xmlns:a16="http://schemas.microsoft.com/office/drawing/2014/main" val="4230464968"/>
                  </a:ext>
                </a:extLst>
              </a:tr>
              <a:tr h="261080">
                <a:tc>
                  <a:txBody>
                    <a:bodyPr/>
                    <a:lstStyle/>
                    <a:p>
                      <a:pPr algn="ctr"/>
                      <a:r>
                        <a:rPr lang="en-GB" sz="1300">
                          <a:solidFill>
                            <a:srgbClr val="202122"/>
                          </a:solidFill>
                          <a:effectLst/>
                          <a:highlight>
                            <a:srgbClr val="EAECF0"/>
                          </a:highlight>
                        </a:rPr>
                        <a:t>CONNECT</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GB" sz="1300" u="none" strike="noStrike">
                          <a:solidFill>
                            <a:srgbClr val="3366CC"/>
                          </a:solidFill>
                          <a:effectLst/>
                          <a:hlinkClick r:id="rId2" tooltip="RFC (identifier)"/>
                        </a:rPr>
                        <a:t>RFC</a:t>
                      </a:r>
                      <a:r>
                        <a:rPr lang="en-GB" sz="1300">
                          <a:effectLst/>
                        </a:rPr>
                        <a:t> </a:t>
                      </a:r>
                      <a:r>
                        <a:rPr lang="en-GB" sz="1300" u="none" strike="noStrike">
                          <a:solidFill>
                            <a:srgbClr val="3366CC"/>
                          </a:solidFill>
                          <a:effectLst/>
                          <a:hlinkClick r:id="rId3"/>
                        </a:rPr>
                        <a:t>9110</a:t>
                      </a:r>
                      <a:endParaRPr lang="en-GB" sz="1300">
                        <a:effectLst/>
                      </a:endParaRP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r>
                        <a:rPr lang="en-GB" sz="1300">
                          <a:effectLst/>
                          <a:highlight>
                            <a:srgbClr val="DDFFDD"/>
                          </a:highlight>
                        </a:rPr>
                        <a:t>Optional</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pPr algn="ctr" fontAlgn="ctr"/>
                      <a:r>
                        <a:rPr lang="en-GB" sz="1300" dirty="0">
                          <a:effectLst/>
                          <a:highlight>
                            <a:srgbClr val="9EFF9E"/>
                          </a:highlight>
                        </a:rPr>
                        <a:t>Yes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EFF9E"/>
                    </a:solidFill>
                  </a:tcPr>
                </a:tc>
                <a:extLst>
                  <a:ext uri="{0D108BD9-81ED-4DB2-BD59-A6C34878D82A}">
                    <a16:rowId xmlns:a16="http://schemas.microsoft.com/office/drawing/2014/main" val="1894946940"/>
                  </a:ext>
                </a:extLst>
              </a:tr>
              <a:tr h="261080">
                <a:tc>
                  <a:txBody>
                    <a:bodyPr/>
                    <a:lstStyle/>
                    <a:p>
                      <a:pPr algn="ctr"/>
                      <a:r>
                        <a:rPr lang="en-GB" sz="1300">
                          <a:solidFill>
                            <a:srgbClr val="202122"/>
                          </a:solidFill>
                          <a:effectLst/>
                          <a:highlight>
                            <a:srgbClr val="EAECF0"/>
                          </a:highlight>
                        </a:rPr>
                        <a:t>OPTIONS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GB" sz="1300" u="none" strike="noStrike">
                          <a:solidFill>
                            <a:srgbClr val="3366CC"/>
                          </a:solidFill>
                          <a:effectLst/>
                          <a:hlinkClick r:id="rId2" tooltip="RFC (identifier)"/>
                        </a:rPr>
                        <a:t>RFC</a:t>
                      </a:r>
                      <a:r>
                        <a:rPr lang="en-GB" sz="1300">
                          <a:effectLst/>
                        </a:rPr>
                        <a:t> </a:t>
                      </a:r>
                      <a:r>
                        <a:rPr lang="en-GB" sz="1300" u="none" strike="noStrike">
                          <a:solidFill>
                            <a:srgbClr val="3366CC"/>
                          </a:solidFill>
                          <a:effectLst/>
                          <a:hlinkClick r:id="rId3"/>
                        </a:rPr>
                        <a:t>9110</a:t>
                      </a:r>
                      <a:endParaRPr lang="en-GB" sz="1300">
                        <a:effectLst/>
                      </a:endParaRP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r>
                        <a:rPr lang="en-GB" sz="1300">
                          <a:effectLst/>
                          <a:highlight>
                            <a:srgbClr val="DDFFDD"/>
                          </a:highlight>
                        </a:rPr>
                        <a:t>Optional</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pPr algn="ctr" fontAlgn="ctr"/>
                      <a:r>
                        <a:rPr lang="en-GB" sz="1300" dirty="0">
                          <a:effectLst/>
                          <a:highlight>
                            <a:srgbClr val="9EFF9E"/>
                          </a:highlight>
                        </a:rPr>
                        <a:t>Yes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EFF9E"/>
                    </a:solidFill>
                  </a:tcPr>
                </a:tc>
                <a:extLst>
                  <a:ext uri="{0D108BD9-81ED-4DB2-BD59-A6C34878D82A}">
                    <a16:rowId xmlns:a16="http://schemas.microsoft.com/office/drawing/2014/main" val="2746828452"/>
                  </a:ext>
                </a:extLst>
              </a:tr>
              <a:tr h="261080">
                <a:tc>
                  <a:txBody>
                    <a:bodyPr/>
                    <a:lstStyle/>
                    <a:p>
                      <a:pPr algn="ctr"/>
                      <a:r>
                        <a:rPr lang="en-GB" sz="1300">
                          <a:solidFill>
                            <a:srgbClr val="202122"/>
                          </a:solidFill>
                          <a:effectLst/>
                          <a:highlight>
                            <a:srgbClr val="EAECF0"/>
                          </a:highlight>
                        </a:rPr>
                        <a:t>TRACE</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GB" sz="1300" u="none" strike="noStrike">
                          <a:solidFill>
                            <a:srgbClr val="3366CC"/>
                          </a:solidFill>
                          <a:effectLst/>
                          <a:hlinkClick r:id="rId2" tooltip="RFC (identifier)"/>
                        </a:rPr>
                        <a:t>RFC</a:t>
                      </a:r>
                      <a:r>
                        <a:rPr lang="en-GB" sz="1300">
                          <a:effectLst/>
                        </a:rPr>
                        <a:t> </a:t>
                      </a:r>
                      <a:r>
                        <a:rPr lang="en-GB" sz="1300" u="none" strike="noStrike">
                          <a:solidFill>
                            <a:srgbClr val="3366CC"/>
                          </a:solidFill>
                          <a:effectLst/>
                          <a:hlinkClick r:id="rId3"/>
                        </a:rPr>
                        <a:t>9110</a:t>
                      </a:r>
                      <a:endParaRPr lang="en-GB" sz="1300">
                        <a:effectLst/>
                      </a:endParaRP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r>
                        <a:rPr lang="en-GB" sz="1300">
                          <a:effectLst/>
                          <a:highlight>
                            <a:srgbClr val="FFC7C7"/>
                          </a:highlight>
                        </a:rPr>
                        <a:t>No</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C7C7"/>
                    </a:solidFill>
                  </a:tcPr>
                </a:tc>
                <a:tc>
                  <a:txBody>
                    <a:bodyPr/>
                    <a:lstStyle/>
                    <a:p>
                      <a:pPr algn="ctr" fontAlgn="ctr"/>
                      <a:r>
                        <a:rPr lang="en-GB" sz="1300" dirty="0">
                          <a:effectLst/>
                          <a:highlight>
                            <a:srgbClr val="9EFF9E"/>
                          </a:highlight>
                        </a:rPr>
                        <a:t>Yes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EFF9E"/>
                    </a:solidFill>
                  </a:tcPr>
                </a:tc>
                <a:extLst>
                  <a:ext uri="{0D108BD9-81ED-4DB2-BD59-A6C34878D82A}">
                    <a16:rowId xmlns:a16="http://schemas.microsoft.com/office/drawing/2014/main" val="3293606623"/>
                  </a:ext>
                </a:extLst>
              </a:tr>
              <a:tr h="261080">
                <a:tc>
                  <a:txBody>
                    <a:bodyPr/>
                    <a:lstStyle/>
                    <a:p>
                      <a:pPr algn="ctr"/>
                      <a:r>
                        <a:rPr lang="en-GB" sz="1300">
                          <a:solidFill>
                            <a:srgbClr val="202122"/>
                          </a:solidFill>
                          <a:effectLst/>
                          <a:highlight>
                            <a:srgbClr val="EAECF0"/>
                          </a:highlight>
                        </a:rPr>
                        <a:t>PATCH</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GB" sz="1300" u="none" strike="noStrike">
                          <a:solidFill>
                            <a:srgbClr val="3366CC"/>
                          </a:solidFill>
                          <a:effectLst/>
                          <a:hlinkClick r:id="rId2" tooltip="RFC (identifier)"/>
                        </a:rPr>
                        <a:t>RFC</a:t>
                      </a:r>
                      <a:r>
                        <a:rPr lang="en-GB" sz="1300">
                          <a:effectLst/>
                        </a:rPr>
                        <a:t> </a:t>
                      </a:r>
                      <a:r>
                        <a:rPr lang="en-GB" sz="1300" u="none" strike="noStrike">
                          <a:solidFill>
                            <a:srgbClr val="3366CC"/>
                          </a:solidFill>
                          <a:effectLst/>
                          <a:hlinkClick r:id="rId4"/>
                        </a:rPr>
                        <a:t>5789</a:t>
                      </a:r>
                      <a:endParaRPr lang="en-GB" sz="1300">
                        <a:effectLst/>
                      </a:endParaRP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r>
                        <a:rPr lang="en-GB" sz="1300">
                          <a:effectLst/>
                          <a:highlight>
                            <a:srgbClr val="9EFF9E"/>
                          </a:highlight>
                        </a:rPr>
                        <a:t>Yes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EFF9E"/>
                    </a:solidFill>
                  </a:tcPr>
                </a:tc>
                <a:tc>
                  <a:txBody>
                    <a:bodyPr/>
                    <a:lstStyle/>
                    <a:p>
                      <a:pPr algn="ctr" fontAlgn="ctr"/>
                      <a:r>
                        <a:rPr lang="en-GB" sz="1300" dirty="0">
                          <a:effectLst/>
                          <a:highlight>
                            <a:srgbClr val="9EFF9E"/>
                          </a:highlight>
                        </a:rPr>
                        <a:t>Yes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EFF9E"/>
                    </a:solidFill>
                  </a:tcPr>
                </a:tc>
                <a:extLst>
                  <a:ext uri="{0D108BD9-81ED-4DB2-BD59-A6C34878D82A}">
                    <a16:rowId xmlns:a16="http://schemas.microsoft.com/office/drawing/2014/main" val="936239520"/>
                  </a:ext>
                </a:extLst>
              </a:tr>
            </a:tbl>
          </a:graphicData>
        </a:graphic>
      </p:graphicFrame>
      <p:sp>
        <p:nvSpPr>
          <p:cNvPr id="9" name="TextBox 8">
            <a:extLst>
              <a:ext uri="{FF2B5EF4-FFF2-40B4-BE49-F238E27FC236}">
                <a16:creationId xmlns:a16="http://schemas.microsoft.com/office/drawing/2014/main" id="{30500D35-9AFC-572C-541F-F292B68C3449}"/>
              </a:ext>
            </a:extLst>
          </p:cNvPr>
          <p:cNvSpPr txBox="1"/>
          <p:nvPr/>
        </p:nvSpPr>
        <p:spPr>
          <a:xfrm>
            <a:off x="662539" y="3838872"/>
            <a:ext cx="4572000" cy="784830"/>
          </a:xfrm>
          <a:prstGeom prst="rect">
            <a:avLst/>
          </a:prstGeom>
          <a:noFill/>
        </p:spPr>
        <p:txBody>
          <a:bodyPr wrap="square">
            <a:spAutoFit/>
          </a:bodyPr>
          <a:lstStyle/>
          <a:p>
            <a:r>
              <a:rPr lang="en-IT" dirty="0"/>
              <a:t>e.g.,</a:t>
            </a:r>
          </a:p>
          <a:p>
            <a:r>
              <a:rPr lang="en-IT" dirty="0"/>
              <a:t>1. POST /api/users HTTP/1.1</a:t>
            </a:r>
          </a:p>
          <a:p>
            <a:r>
              <a:rPr lang="en-IT" dirty="0"/>
              <a:t>2. Host: api.example.com</a:t>
            </a:r>
          </a:p>
          <a:p>
            <a:r>
              <a:rPr lang="en-IT" dirty="0"/>
              <a:t>3. Content-Type: application/json</a:t>
            </a:r>
          </a:p>
          <a:p>
            <a:r>
              <a:rPr lang="en-IT" dirty="0"/>
              <a:t>4. { "name": ”John", "role": ”researcher" }</a:t>
            </a:r>
          </a:p>
        </p:txBody>
      </p:sp>
    </p:spTree>
    <p:extLst>
      <p:ext uri="{BB962C8B-B14F-4D97-AF65-F5344CB8AC3E}">
        <p14:creationId xmlns:p14="http://schemas.microsoft.com/office/powerpoint/2010/main" val="600712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C0DFA-8B92-EBAA-EE1A-60A400DCA83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092B6A-E0D9-90E5-4446-FB6868C0F008}"/>
              </a:ext>
            </a:extLst>
          </p:cNvPr>
          <p:cNvSpPr txBox="1"/>
          <p:nvPr/>
        </p:nvSpPr>
        <p:spPr>
          <a:xfrm>
            <a:off x="685800" y="514350"/>
            <a:ext cx="7239000" cy="523220"/>
          </a:xfrm>
          <a:prstGeom prst="rect">
            <a:avLst/>
          </a:prstGeom>
          <a:noFill/>
        </p:spPr>
        <p:txBody>
          <a:bodyPr wrap="square">
            <a:spAutoFit/>
          </a:bodyPr>
          <a:lstStyle/>
          <a:p>
            <a:r>
              <a:rPr lang="en-GB" sz="2800" b="1" dirty="0">
                <a:solidFill>
                  <a:srgbClr val="333333"/>
                </a:solidFill>
                <a:latin typeface="Aptos" panose="020B0004020202020204" pitchFamily="34" charset="0"/>
              </a:rPr>
              <a:t>HTTP REQUESTS – LET’S TRY</a:t>
            </a:r>
            <a:endParaRPr lang="en-GB" sz="1650" b="1" dirty="0">
              <a:solidFill>
                <a:srgbClr val="333333"/>
              </a:solidFill>
              <a:latin typeface="Aptos" panose="020B0004020202020204" pitchFamily="34" charset="0"/>
            </a:endParaRPr>
          </a:p>
        </p:txBody>
      </p:sp>
      <p:pic>
        <p:nvPicPr>
          <p:cNvPr id="10" name="Picture 9" descr="A screenshot of a computer&#10;&#10;AI-generated content may be incorrect.">
            <a:extLst>
              <a:ext uri="{FF2B5EF4-FFF2-40B4-BE49-F238E27FC236}">
                <a16:creationId xmlns:a16="http://schemas.microsoft.com/office/drawing/2014/main" id="{3CDDE241-1473-C25B-D4D6-2ABBBC6CE078}"/>
              </a:ext>
            </a:extLst>
          </p:cNvPr>
          <p:cNvPicPr>
            <a:picLocks noChangeAspect="1"/>
          </p:cNvPicPr>
          <p:nvPr/>
        </p:nvPicPr>
        <p:blipFill>
          <a:blip r:embed="rId2"/>
          <a:srcRect r="-1010" b="46596"/>
          <a:stretch/>
        </p:blipFill>
        <p:spPr>
          <a:xfrm>
            <a:off x="3583701" y="1486076"/>
            <a:ext cx="5218602" cy="1437643"/>
          </a:xfrm>
          <a:prstGeom prst="rect">
            <a:avLst/>
          </a:prstGeom>
        </p:spPr>
      </p:pic>
      <p:sp>
        <p:nvSpPr>
          <p:cNvPr id="12" name="TextBox 11">
            <a:extLst>
              <a:ext uri="{FF2B5EF4-FFF2-40B4-BE49-F238E27FC236}">
                <a16:creationId xmlns:a16="http://schemas.microsoft.com/office/drawing/2014/main" id="{DA1E519F-D160-32E1-1E1D-9285B5C63FC7}"/>
              </a:ext>
            </a:extLst>
          </p:cNvPr>
          <p:cNvSpPr txBox="1"/>
          <p:nvPr/>
        </p:nvSpPr>
        <p:spPr>
          <a:xfrm>
            <a:off x="304800" y="1098729"/>
            <a:ext cx="4572000" cy="1169551"/>
          </a:xfrm>
          <a:prstGeom prst="rect">
            <a:avLst/>
          </a:prstGeom>
          <a:noFill/>
        </p:spPr>
        <p:txBody>
          <a:bodyPr wrap="square">
            <a:spAutoFit/>
          </a:bodyPr>
          <a:lstStyle/>
          <a:p>
            <a:r>
              <a:rPr lang="en-IT" sz="1400" b="1" dirty="0"/>
              <a:t>HOW:</a:t>
            </a:r>
          </a:p>
          <a:p>
            <a:pPr marL="228600" indent="-228600">
              <a:buFontTx/>
              <a:buAutoNum type="arabicPeriod"/>
            </a:pPr>
            <a:r>
              <a:rPr lang="en-IT" sz="1400" b="1" dirty="0"/>
              <a:t>CURL (UNIX or WINDOWS ALIAS)</a:t>
            </a:r>
          </a:p>
          <a:p>
            <a:pPr marL="228600" indent="-228600">
              <a:buFontTx/>
              <a:buAutoNum type="arabicPeriod"/>
            </a:pPr>
            <a:r>
              <a:rPr lang="en-IT" sz="1400" b="1" dirty="0"/>
              <a:t>REQUESTS MODULE IN PYTHON</a:t>
            </a:r>
          </a:p>
          <a:p>
            <a:pPr marL="228600" indent="-228600">
              <a:buAutoNum type="arabicPeriod"/>
            </a:pPr>
            <a:r>
              <a:rPr lang="en-IT" sz="1400" b="1" dirty="0"/>
              <a:t>POSTMAN</a:t>
            </a:r>
          </a:p>
          <a:p>
            <a:pPr marL="228600" indent="-228600">
              <a:buAutoNum type="arabicPeriod"/>
            </a:pPr>
            <a:r>
              <a:rPr lang="en-IT" sz="1400" b="1" dirty="0"/>
              <a:t>… MANY MORE</a:t>
            </a:r>
          </a:p>
        </p:txBody>
      </p:sp>
      <p:sp>
        <p:nvSpPr>
          <p:cNvPr id="13" name="TextBox 12">
            <a:extLst>
              <a:ext uri="{FF2B5EF4-FFF2-40B4-BE49-F238E27FC236}">
                <a16:creationId xmlns:a16="http://schemas.microsoft.com/office/drawing/2014/main" id="{41693398-3DDF-A30D-C865-419945B314D6}"/>
              </a:ext>
            </a:extLst>
          </p:cNvPr>
          <p:cNvSpPr txBox="1"/>
          <p:nvPr/>
        </p:nvSpPr>
        <p:spPr>
          <a:xfrm>
            <a:off x="258778" y="2835176"/>
            <a:ext cx="8885222" cy="1815882"/>
          </a:xfrm>
          <a:prstGeom prst="rect">
            <a:avLst/>
          </a:prstGeom>
          <a:noFill/>
        </p:spPr>
        <p:txBody>
          <a:bodyPr wrap="square" rtlCol="0">
            <a:spAutoFit/>
          </a:bodyPr>
          <a:lstStyle/>
          <a:p>
            <a:r>
              <a:rPr lang="en-IT" sz="1600" b="1" dirty="0"/>
              <a:t>CURL:</a:t>
            </a:r>
          </a:p>
          <a:p>
            <a:pPr>
              <a:buNone/>
            </a:pPr>
            <a:r>
              <a:rPr lang="en-GB" sz="1600" b="1" dirty="0"/>
              <a:t>Unix (</a:t>
            </a:r>
            <a:r>
              <a:rPr lang="en-GB" sz="1600" b="1" dirty="0" err="1"/>
              <a:t>macOs</a:t>
            </a:r>
            <a:r>
              <a:rPr lang="en-GB" sz="1600" b="1" dirty="0"/>
              <a:t> + Linux):</a:t>
            </a:r>
          </a:p>
          <a:p>
            <a:r>
              <a:rPr lang="en-GB" sz="1600" dirty="0"/>
              <a:t>curl --method GET -H "Accept: application/</a:t>
            </a:r>
            <a:r>
              <a:rPr lang="en-GB" sz="1600" dirty="0" err="1"/>
              <a:t>fhir+json</a:t>
            </a:r>
            <a:r>
              <a:rPr lang="en-GB" sz="1600" dirty="0"/>
              <a:t>" https://</a:t>
            </a:r>
            <a:r>
              <a:rPr lang="en-GB" sz="1600" dirty="0" err="1"/>
              <a:t>hapi.fhir.org</a:t>
            </a:r>
            <a:r>
              <a:rPr lang="en-GB" sz="1600" dirty="0"/>
              <a:t>/baseR4/Patient/example</a:t>
            </a:r>
          </a:p>
          <a:p>
            <a:pPr>
              <a:buNone/>
            </a:pPr>
            <a:r>
              <a:rPr lang="en-GB" sz="1600" b="1" dirty="0"/>
              <a:t>Windows </a:t>
            </a:r>
            <a:r>
              <a:rPr lang="en-GB" sz="1600" b="1" dirty="0" err="1"/>
              <a:t>powershell</a:t>
            </a:r>
            <a:r>
              <a:rPr lang="en-GB" sz="1600" b="1" dirty="0"/>
              <a:t>:</a:t>
            </a:r>
          </a:p>
          <a:p>
            <a:pPr>
              <a:buNone/>
            </a:pPr>
            <a:r>
              <a:rPr lang="en-GB" sz="1600" dirty="0"/>
              <a:t>Invoke-</a:t>
            </a:r>
            <a:r>
              <a:rPr lang="en-GB" sz="1600" dirty="0" err="1"/>
              <a:t>RestMethod</a:t>
            </a:r>
            <a:r>
              <a:rPr lang="en-GB" sz="1600" dirty="0"/>
              <a:t> -Uri "https://</a:t>
            </a:r>
            <a:r>
              <a:rPr lang="en-GB" sz="1600" dirty="0" err="1"/>
              <a:t>hapi.fhir.org</a:t>
            </a:r>
            <a:r>
              <a:rPr lang="en-GB" sz="1600" dirty="0"/>
              <a:t>/baseR4/Patient/example" -Method GET </a:t>
            </a:r>
            <a:br>
              <a:rPr lang="en-GB" sz="1600" dirty="0"/>
            </a:br>
            <a:r>
              <a:rPr lang="en-GB" sz="1600" dirty="0"/>
              <a:t>-Headers @{ "Accept" = "application/</a:t>
            </a:r>
            <a:r>
              <a:rPr lang="en-GB" sz="1600" dirty="0" err="1"/>
              <a:t>fhir+json</a:t>
            </a:r>
            <a:r>
              <a:rPr lang="en-GB" sz="1600" dirty="0"/>
              <a:t>" } (In a single line!!!)</a:t>
            </a:r>
          </a:p>
          <a:p>
            <a:endParaRPr lang="en-IT" sz="1600" b="1" dirty="0"/>
          </a:p>
        </p:txBody>
      </p:sp>
      <p:sp>
        <p:nvSpPr>
          <p:cNvPr id="15" name="TextBox 14">
            <a:extLst>
              <a:ext uri="{FF2B5EF4-FFF2-40B4-BE49-F238E27FC236}">
                <a16:creationId xmlns:a16="http://schemas.microsoft.com/office/drawing/2014/main" id="{8DF6A684-D7C4-9038-71F5-061B3EE2BBFF}"/>
              </a:ext>
            </a:extLst>
          </p:cNvPr>
          <p:cNvSpPr txBox="1"/>
          <p:nvPr/>
        </p:nvSpPr>
        <p:spPr>
          <a:xfrm>
            <a:off x="3505200" y="1147522"/>
            <a:ext cx="4572000" cy="338554"/>
          </a:xfrm>
          <a:prstGeom prst="rect">
            <a:avLst/>
          </a:prstGeom>
          <a:noFill/>
        </p:spPr>
        <p:txBody>
          <a:bodyPr wrap="square">
            <a:spAutoFit/>
          </a:bodyPr>
          <a:lstStyle/>
          <a:p>
            <a:r>
              <a:rPr lang="en-IT" sz="1600" b="1" dirty="0"/>
              <a:t>POSTMAN (</a:t>
            </a:r>
            <a:r>
              <a:rPr lang="en-GB" sz="1600" b="1" dirty="0"/>
              <a:t>https://</a:t>
            </a:r>
            <a:r>
              <a:rPr lang="en-GB" sz="1600" b="1" dirty="0" err="1"/>
              <a:t>web.postman.co</a:t>
            </a:r>
            <a:r>
              <a:rPr lang="en-GB" sz="1600" b="1" dirty="0"/>
              <a:t>/home)</a:t>
            </a:r>
            <a:r>
              <a:rPr lang="en-IT" sz="1600" b="1" dirty="0"/>
              <a:t>:</a:t>
            </a:r>
            <a:endParaRPr lang="en-IT" sz="1600" dirty="0"/>
          </a:p>
        </p:txBody>
      </p:sp>
    </p:spTree>
    <p:extLst>
      <p:ext uri="{BB962C8B-B14F-4D97-AF65-F5344CB8AC3E}">
        <p14:creationId xmlns:p14="http://schemas.microsoft.com/office/powerpoint/2010/main" val="2085292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FC111-E3C6-3801-13E8-D830741A7D3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EBB9423-F26A-CB27-ABE9-9D520E354430}"/>
              </a:ext>
            </a:extLst>
          </p:cNvPr>
          <p:cNvSpPr txBox="1"/>
          <p:nvPr/>
        </p:nvSpPr>
        <p:spPr>
          <a:xfrm>
            <a:off x="685800" y="514350"/>
            <a:ext cx="7239000" cy="523220"/>
          </a:xfrm>
          <a:prstGeom prst="rect">
            <a:avLst/>
          </a:prstGeom>
          <a:noFill/>
        </p:spPr>
        <p:txBody>
          <a:bodyPr wrap="square">
            <a:spAutoFit/>
          </a:bodyPr>
          <a:lstStyle/>
          <a:p>
            <a:r>
              <a:rPr lang="en-GB" sz="2800" b="1" dirty="0">
                <a:solidFill>
                  <a:srgbClr val="333333"/>
                </a:solidFill>
                <a:latin typeface="Aptos" panose="020B0004020202020204" pitchFamily="34" charset="0"/>
              </a:rPr>
              <a:t>HTTP REQUESTS - SWAGGER</a:t>
            </a:r>
            <a:endParaRPr lang="en-GB" sz="1650" b="1" dirty="0">
              <a:solidFill>
                <a:srgbClr val="333333"/>
              </a:solidFill>
              <a:latin typeface="Aptos" panose="020B0004020202020204" pitchFamily="34" charset="0"/>
            </a:endParaRPr>
          </a:p>
        </p:txBody>
      </p:sp>
      <p:sp>
        <p:nvSpPr>
          <p:cNvPr id="3" name="TextBox 2">
            <a:extLst>
              <a:ext uri="{FF2B5EF4-FFF2-40B4-BE49-F238E27FC236}">
                <a16:creationId xmlns:a16="http://schemas.microsoft.com/office/drawing/2014/main" id="{CC188E14-5018-F9E5-B3B7-6E499BEF66A1}"/>
              </a:ext>
            </a:extLst>
          </p:cNvPr>
          <p:cNvSpPr txBox="1"/>
          <p:nvPr/>
        </p:nvSpPr>
        <p:spPr>
          <a:xfrm>
            <a:off x="515740" y="1474571"/>
            <a:ext cx="4879095" cy="523220"/>
          </a:xfrm>
          <a:prstGeom prst="rect">
            <a:avLst/>
          </a:prstGeom>
          <a:noFill/>
        </p:spPr>
        <p:txBody>
          <a:bodyPr wrap="square">
            <a:spAutoFit/>
          </a:bodyPr>
          <a:lstStyle/>
          <a:p>
            <a:r>
              <a:rPr lang="en-IT" sz="1400" dirty="0"/>
              <a:t>Swagger:</a:t>
            </a:r>
          </a:p>
          <a:p>
            <a:r>
              <a:rPr lang="en-IT" sz="1400" dirty="0"/>
              <a:t>https://hapi.fhir.org/baseR4/swagger-ui/</a:t>
            </a:r>
          </a:p>
        </p:txBody>
      </p:sp>
      <p:sp>
        <p:nvSpPr>
          <p:cNvPr id="4" name="TextBox 3">
            <a:extLst>
              <a:ext uri="{FF2B5EF4-FFF2-40B4-BE49-F238E27FC236}">
                <a16:creationId xmlns:a16="http://schemas.microsoft.com/office/drawing/2014/main" id="{7D6223B8-459A-E117-D06A-B1D6E9A72AB4}"/>
              </a:ext>
            </a:extLst>
          </p:cNvPr>
          <p:cNvSpPr txBox="1"/>
          <p:nvPr/>
        </p:nvSpPr>
        <p:spPr>
          <a:xfrm>
            <a:off x="515740" y="2184435"/>
            <a:ext cx="8180513" cy="523220"/>
          </a:xfrm>
          <a:prstGeom prst="rect">
            <a:avLst/>
          </a:prstGeom>
          <a:noFill/>
        </p:spPr>
        <p:txBody>
          <a:bodyPr wrap="square">
            <a:spAutoFit/>
          </a:bodyPr>
          <a:lstStyle/>
          <a:p>
            <a:r>
              <a:rPr lang="en-GB" sz="1400" dirty="0">
                <a:latin typeface="Open Sans" panose="020F0502020204030204" pitchFamily="34" charset="0"/>
              </a:rPr>
              <a:t>Swagger allows you to describe the structure of your APIs so that machines can read them. The ability of APIs to describe their own structure is the root of all awesomeness in Swagger. </a:t>
            </a:r>
            <a:endParaRPr lang="en-IT" sz="1400" dirty="0"/>
          </a:p>
        </p:txBody>
      </p:sp>
      <p:sp>
        <p:nvSpPr>
          <p:cNvPr id="5" name="TextBox 4">
            <a:extLst>
              <a:ext uri="{FF2B5EF4-FFF2-40B4-BE49-F238E27FC236}">
                <a16:creationId xmlns:a16="http://schemas.microsoft.com/office/drawing/2014/main" id="{19DAEF15-EE6A-0DBF-FA31-1CD8C2B5929A}"/>
              </a:ext>
            </a:extLst>
          </p:cNvPr>
          <p:cNvSpPr txBox="1"/>
          <p:nvPr/>
        </p:nvSpPr>
        <p:spPr>
          <a:xfrm>
            <a:off x="518494" y="2836879"/>
            <a:ext cx="5271572" cy="307777"/>
          </a:xfrm>
          <a:prstGeom prst="rect">
            <a:avLst/>
          </a:prstGeom>
          <a:noFill/>
        </p:spPr>
        <p:txBody>
          <a:bodyPr wrap="square">
            <a:spAutoFit/>
          </a:bodyPr>
          <a:lstStyle/>
          <a:p>
            <a:r>
              <a:rPr lang="en-IT" sz="1400" i="1" dirty="0"/>
              <a:t>from https://swagger.io/docs/specification/v2_0/what-is-swagger/</a:t>
            </a:r>
          </a:p>
        </p:txBody>
      </p:sp>
      <p:pic>
        <p:nvPicPr>
          <p:cNvPr id="6" name="Picture 5" descr="A screenshot of a computer program&#10;&#10;AI-generated content may be incorrect.">
            <a:extLst>
              <a:ext uri="{FF2B5EF4-FFF2-40B4-BE49-F238E27FC236}">
                <a16:creationId xmlns:a16="http://schemas.microsoft.com/office/drawing/2014/main" id="{050396A9-B39F-5FE5-D39E-A2F5B171D4EC}"/>
              </a:ext>
            </a:extLst>
          </p:cNvPr>
          <p:cNvPicPr>
            <a:picLocks noChangeAspect="1"/>
          </p:cNvPicPr>
          <p:nvPr/>
        </p:nvPicPr>
        <p:blipFill>
          <a:blip r:embed="rId2"/>
          <a:stretch>
            <a:fillRect/>
          </a:stretch>
        </p:blipFill>
        <p:spPr>
          <a:xfrm>
            <a:off x="3154280" y="3257550"/>
            <a:ext cx="5829300" cy="1676823"/>
          </a:xfrm>
          <a:prstGeom prst="rect">
            <a:avLst/>
          </a:prstGeom>
        </p:spPr>
      </p:pic>
    </p:spTree>
    <p:extLst>
      <p:ext uri="{BB962C8B-B14F-4D97-AF65-F5344CB8AC3E}">
        <p14:creationId xmlns:p14="http://schemas.microsoft.com/office/powerpoint/2010/main" val="291812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E6ABB-5CBB-FC8F-B2E8-9E2E00EF3DB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EEFE69E-1923-24F5-7046-466DB191CBC6}"/>
              </a:ext>
            </a:extLst>
          </p:cNvPr>
          <p:cNvSpPr txBox="1"/>
          <p:nvPr/>
        </p:nvSpPr>
        <p:spPr>
          <a:xfrm>
            <a:off x="685800" y="514350"/>
            <a:ext cx="7239000" cy="523220"/>
          </a:xfrm>
          <a:prstGeom prst="rect">
            <a:avLst/>
          </a:prstGeom>
          <a:noFill/>
        </p:spPr>
        <p:txBody>
          <a:bodyPr wrap="square">
            <a:spAutoFit/>
          </a:bodyPr>
          <a:lstStyle/>
          <a:p>
            <a:r>
              <a:rPr lang="en-GB" sz="2800" b="1" dirty="0">
                <a:solidFill>
                  <a:srgbClr val="333333"/>
                </a:solidFill>
                <a:latin typeface="Aptos" panose="020B0004020202020204" pitchFamily="34" charset="0"/>
              </a:rPr>
              <a:t>HTTP REQUESTS – RESPONSE CODES</a:t>
            </a:r>
            <a:endParaRPr lang="en-GB" sz="1650" b="1" dirty="0">
              <a:solidFill>
                <a:srgbClr val="333333"/>
              </a:solidFill>
              <a:latin typeface="Aptos" panose="020B0004020202020204" pitchFamily="34" charset="0"/>
            </a:endParaRPr>
          </a:p>
        </p:txBody>
      </p:sp>
      <p:sp>
        <p:nvSpPr>
          <p:cNvPr id="4" name="TextBox 3">
            <a:extLst>
              <a:ext uri="{FF2B5EF4-FFF2-40B4-BE49-F238E27FC236}">
                <a16:creationId xmlns:a16="http://schemas.microsoft.com/office/drawing/2014/main" id="{96F7B861-D829-753C-8958-963A6D7CB56D}"/>
              </a:ext>
            </a:extLst>
          </p:cNvPr>
          <p:cNvSpPr txBox="1"/>
          <p:nvPr/>
        </p:nvSpPr>
        <p:spPr>
          <a:xfrm>
            <a:off x="12872195" y="9639768"/>
            <a:ext cx="6096000" cy="507831"/>
          </a:xfrm>
          <a:prstGeom prst="rect">
            <a:avLst/>
          </a:prstGeom>
          <a:noFill/>
        </p:spPr>
        <p:txBody>
          <a:bodyPr wrap="square">
            <a:spAutoFit/>
          </a:bodyPr>
          <a:lstStyle/>
          <a:p>
            <a:r>
              <a:rPr lang="en-GB" dirty="0">
                <a:solidFill>
                  <a:schemeClr val="bg1"/>
                </a:solidFill>
              </a:rPr>
              <a:t>https://</a:t>
            </a:r>
            <a:r>
              <a:rPr lang="en-GB" dirty="0" err="1">
                <a:solidFill>
                  <a:schemeClr val="bg1"/>
                </a:solidFill>
              </a:rPr>
              <a:t>en.wikipedia.org</a:t>
            </a:r>
            <a:r>
              <a:rPr lang="en-GB" dirty="0">
                <a:solidFill>
                  <a:schemeClr val="bg1"/>
                </a:solidFill>
              </a:rPr>
              <a:t>/wiki/HTTP</a:t>
            </a:r>
            <a:endParaRPr lang="en-IT" dirty="0">
              <a:solidFill>
                <a:schemeClr val="bg1"/>
              </a:solidFill>
            </a:endParaRPr>
          </a:p>
        </p:txBody>
      </p:sp>
      <p:graphicFrame>
        <p:nvGraphicFramePr>
          <p:cNvPr id="6" name="Table 5">
            <a:extLst>
              <a:ext uri="{FF2B5EF4-FFF2-40B4-BE49-F238E27FC236}">
                <a16:creationId xmlns:a16="http://schemas.microsoft.com/office/drawing/2014/main" id="{0A0C48E6-025D-E31B-6709-4510E564B03D}"/>
              </a:ext>
            </a:extLst>
          </p:cNvPr>
          <p:cNvGraphicFramePr>
            <a:graphicFrameLocks noGrp="1"/>
          </p:cNvGraphicFramePr>
          <p:nvPr>
            <p:extLst>
              <p:ext uri="{D42A27DB-BD31-4B8C-83A1-F6EECF244321}">
                <p14:modId xmlns:p14="http://schemas.microsoft.com/office/powerpoint/2010/main" val="3297547438"/>
              </p:ext>
            </p:extLst>
          </p:nvPr>
        </p:nvGraphicFramePr>
        <p:xfrm>
          <a:off x="511851" y="1581150"/>
          <a:ext cx="8120298" cy="2533650"/>
        </p:xfrm>
        <a:graphic>
          <a:graphicData uri="http://schemas.openxmlformats.org/drawingml/2006/table">
            <a:tbl>
              <a:tblPr firstRow="1" bandRow="1">
                <a:tableStyleId>{5C22544A-7EE6-4342-B048-85BDC9FD1C3A}</a:tableStyleId>
              </a:tblPr>
              <a:tblGrid>
                <a:gridCol w="515112">
                  <a:extLst>
                    <a:ext uri="{9D8B030D-6E8A-4147-A177-3AD203B41FA5}">
                      <a16:colId xmlns:a16="http://schemas.microsoft.com/office/drawing/2014/main" val="850203021"/>
                    </a:ext>
                  </a:extLst>
                </a:gridCol>
                <a:gridCol w="2343138">
                  <a:extLst>
                    <a:ext uri="{9D8B030D-6E8A-4147-A177-3AD203B41FA5}">
                      <a16:colId xmlns:a16="http://schemas.microsoft.com/office/drawing/2014/main" val="2320282806"/>
                    </a:ext>
                  </a:extLst>
                </a:gridCol>
                <a:gridCol w="490560">
                  <a:extLst>
                    <a:ext uri="{9D8B030D-6E8A-4147-A177-3AD203B41FA5}">
                      <a16:colId xmlns:a16="http://schemas.microsoft.com/office/drawing/2014/main" val="3019739019"/>
                    </a:ext>
                  </a:extLst>
                </a:gridCol>
                <a:gridCol w="2367690">
                  <a:extLst>
                    <a:ext uri="{9D8B030D-6E8A-4147-A177-3AD203B41FA5}">
                      <a16:colId xmlns:a16="http://schemas.microsoft.com/office/drawing/2014/main" val="702399467"/>
                    </a:ext>
                  </a:extLst>
                </a:gridCol>
                <a:gridCol w="2403798">
                  <a:extLst>
                    <a:ext uri="{9D8B030D-6E8A-4147-A177-3AD203B41FA5}">
                      <a16:colId xmlns:a16="http://schemas.microsoft.com/office/drawing/2014/main" val="1612928103"/>
                    </a:ext>
                  </a:extLst>
                </a:gridCol>
              </a:tblGrid>
              <a:tr h="347151">
                <a:tc>
                  <a:txBody>
                    <a:bodyPr/>
                    <a:lstStyle/>
                    <a:p>
                      <a:r>
                        <a:rPr lang="en-IT" sz="1600" b="1" dirty="0"/>
                        <a:t>1xx</a:t>
                      </a:r>
                    </a:p>
                  </a:txBody>
                  <a:tcPr/>
                </a:tc>
                <a:tc>
                  <a:txBody>
                    <a:bodyPr/>
                    <a:lstStyle/>
                    <a:p>
                      <a:r>
                        <a:rPr lang="en-IT" sz="1600" b="1" dirty="0"/>
                        <a:t>2xx STATUS CODES</a:t>
                      </a:r>
                    </a:p>
                  </a:txBody>
                  <a:tcPr>
                    <a:solidFill>
                      <a:schemeClr val="tx2">
                        <a:lumMod val="60000"/>
                        <a:lumOff val="40000"/>
                      </a:schemeClr>
                    </a:solidFill>
                  </a:tcPr>
                </a:tc>
                <a:tc>
                  <a:txBody>
                    <a:bodyPr/>
                    <a:lstStyle/>
                    <a:p>
                      <a:r>
                        <a:rPr lang="en-IT" sz="1600" b="1" dirty="0"/>
                        <a:t>3xx</a:t>
                      </a:r>
                    </a:p>
                  </a:txBody>
                  <a:tcPr/>
                </a:tc>
                <a:tc>
                  <a:txBody>
                    <a:bodyPr/>
                    <a:lstStyle/>
                    <a:p>
                      <a:r>
                        <a:rPr lang="en-IT" sz="1600" b="1" dirty="0"/>
                        <a:t>4xx CLIENT ERRORS</a:t>
                      </a:r>
                    </a:p>
                  </a:txBody>
                  <a:tcPr>
                    <a:solidFill>
                      <a:schemeClr val="accent2">
                        <a:lumMod val="75000"/>
                      </a:schemeClr>
                    </a:solidFill>
                  </a:tcPr>
                </a:tc>
                <a:tc>
                  <a:txBody>
                    <a:bodyPr/>
                    <a:lstStyle/>
                    <a:p>
                      <a:r>
                        <a:rPr lang="en-IT" sz="1600" b="1" dirty="0"/>
                        <a:t>5xx SERVER ERRORS</a:t>
                      </a:r>
                    </a:p>
                  </a:txBody>
                  <a:tcPr>
                    <a:solidFill>
                      <a:srgbClr val="FF0000"/>
                    </a:solidFill>
                  </a:tcPr>
                </a:tc>
                <a:extLst>
                  <a:ext uri="{0D108BD9-81ED-4DB2-BD59-A6C34878D82A}">
                    <a16:rowId xmlns:a16="http://schemas.microsoft.com/office/drawing/2014/main" val="3540337409"/>
                  </a:ext>
                </a:extLst>
              </a:tr>
              <a:tr h="2186499">
                <a:tc>
                  <a:txBody>
                    <a:bodyPr/>
                    <a:lstStyle/>
                    <a:p>
                      <a:endParaRPr lang="en-IT" sz="1200"/>
                    </a:p>
                  </a:txBody>
                  <a:tcPr/>
                </a:tc>
                <a:tc>
                  <a:txBody>
                    <a:bodyPr/>
                    <a:lstStyle/>
                    <a:p>
                      <a:r>
                        <a:rPr lang="en-IT" sz="1400" dirty="0">
                          <a:solidFill>
                            <a:schemeClr val="bg1"/>
                          </a:solidFill>
                        </a:rPr>
                        <a:t>200 Ok</a:t>
                      </a:r>
                    </a:p>
                    <a:p>
                      <a:r>
                        <a:rPr lang="en-IT" sz="1400" dirty="0">
                          <a:solidFill>
                            <a:schemeClr val="bg1"/>
                          </a:solidFill>
                        </a:rPr>
                        <a:t>201 Accepted</a:t>
                      </a:r>
                    </a:p>
                    <a:p>
                      <a:r>
                        <a:rPr lang="en-IT" sz="1400" dirty="0">
                          <a:solidFill>
                            <a:schemeClr val="bg1"/>
                          </a:solidFill>
                        </a:rPr>
                        <a:t>…</a:t>
                      </a:r>
                    </a:p>
                  </a:txBody>
                  <a:tcPr>
                    <a:solidFill>
                      <a:schemeClr val="tx2">
                        <a:lumMod val="60000"/>
                        <a:lumOff val="40000"/>
                      </a:schemeClr>
                    </a:solidFill>
                  </a:tcPr>
                </a:tc>
                <a:tc>
                  <a:txBody>
                    <a:bodyPr/>
                    <a:lstStyle/>
                    <a:p>
                      <a:endParaRPr lang="en-IT" sz="1400">
                        <a:solidFill>
                          <a:schemeClr val="bg1"/>
                        </a:solidFill>
                      </a:endParaRPr>
                    </a:p>
                  </a:txBody>
                  <a:tcPr/>
                </a:tc>
                <a:tc>
                  <a:txBody>
                    <a:bodyPr/>
                    <a:lstStyle/>
                    <a:p>
                      <a:r>
                        <a:rPr lang="en-GB" sz="1400" b="0" i="0" kern="1200" dirty="0">
                          <a:solidFill>
                            <a:schemeClr val="bg1"/>
                          </a:solidFill>
                          <a:effectLst/>
                          <a:latin typeface="+mn-lt"/>
                          <a:ea typeface="+mn-ea"/>
                          <a:cs typeface="+mn-cs"/>
                        </a:rPr>
                        <a:t>400 Bad Request</a:t>
                      </a:r>
                    </a:p>
                    <a:p>
                      <a:r>
                        <a:rPr lang="en-GB" sz="1400" b="0" dirty="0">
                          <a:solidFill>
                            <a:schemeClr val="bg1"/>
                          </a:solidFill>
                        </a:rPr>
                        <a:t>401 Unauthorized</a:t>
                      </a:r>
                    </a:p>
                    <a:p>
                      <a:r>
                        <a:rPr lang="en-GB" sz="1400" b="0" dirty="0">
                          <a:solidFill>
                            <a:schemeClr val="bg1"/>
                          </a:solidFill>
                        </a:rPr>
                        <a:t>…</a:t>
                      </a:r>
                    </a:p>
                    <a:p>
                      <a:pPr marL="0" marR="0" indent="0" algn="l" defTabSz="1371600" rtl="0" eaLnBrk="1" fontAlgn="auto" latinLnBrk="0" hangingPunct="1">
                        <a:lnSpc>
                          <a:spcPct val="100000"/>
                        </a:lnSpc>
                        <a:spcBef>
                          <a:spcPts val="0"/>
                        </a:spcBef>
                        <a:spcAft>
                          <a:spcPts val="0"/>
                        </a:spcAft>
                        <a:buClrTx/>
                        <a:buSzTx/>
                        <a:buFontTx/>
                        <a:buNone/>
                        <a:tabLst/>
                        <a:defRPr/>
                      </a:pPr>
                      <a:r>
                        <a:rPr lang="en-GB" sz="1400" b="0" dirty="0">
                          <a:solidFill>
                            <a:schemeClr val="bg1"/>
                          </a:solidFill>
                        </a:rPr>
                        <a:t>403 Forbidden</a:t>
                      </a:r>
                      <a:br>
                        <a:rPr lang="en-GB" sz="1400" b="0" dirty="0">
                          <a:solidFill>
                            <a:schemeClr val="bg1"/>
                          </a:solidFill>
                        </a:rPr>
                      </a:br>
                      <a:r>
                        <a:rPr lang="en-GB" sz="1400" b="0" dirty="0">
                          <a:solidFill>
                            <a:schemeClr val="bg1"/>
                          </a:solidFill>
                        </a:rPr>
                        <a:t>404 Not Found</a:t>
                      </a:r>
                    </a:p>
                    <a:p>
                      <a:pPr marL="0" marR="0" indent="0" algn="l" defTabSz="1371600" rtl="0" eaLnBrk="1" fontAlgn="auto" latinLnBrk="0" hangingPunct="1">
                        <a:lnSpc>
                          <a:spcPct val="100000"/>
                        </a:lnSpc>
                        <a:spcBef>
                          <a:spcPts val="0"/>
                        </a:spcBef>
                        <a:spcAft>
                          <a:spcPts val="0"/>
                        </a:spcAft>
                        <a:buClrTx/>
                        <a:buSzTx/>
                        <a:buFontTx/>
                        <a:buNone/>
                        <a:tabLst/>
                        <a:defRPr/>
                      </a:pPr>
                      <a:r>
                        <a:rPr lang="en-GB" sz="1400" b="0" dirty="0">
                          <a:solidFill>
                            <a:schemeClr val="bg1"/>
                          </a:solidFill>
                        </a:rPr>
                        <a:t>…</a:t>
                      </a:r>
                    </a:p>
                    <a:p>
                      <a:pPr marL="0" marR="0" indent="0" algn="l" defTabSz="1371600" rtl="0" eaLnBrk="1" fontAlgn="auto" latinLnBrk="0" hangingPunct="1">
                        <a:lnSpc>
                          <a:spcPct val="100000"/>
                        </a:lnSpc>
                        <a:spcBef>
                          <a:spcPts val="0"/>
                        </a:spcBef>
                        <a:spcAft>
                          <a:spcPts val="0"/>
                        </a:spcAft>
                        <a:buClrTx/>
                        <a:buSzTx/>
                        <a:buFontTx/>
                        <a:buNone/>
                        <a:tabLst/>
                        <a:defRPr/>
                      </a:pPr>
                      <a:r>
                        <a:rPr lang="en-GB" sz="1400" b="0" dirty="0">
                          <a:solidFill>
                            <a:schemeClr val="bg1"/>
                          </a:solidFill>
                        </a:rPr>
                        <a:t>418 I'm a teapot</a:t>
                      </a:r>
                    </a:p>
                    <a:p>
                      <a:pPr marL="0" marR="0" indent="0" algn="l" defTabSz="1371600" rtl="0" eaLnBrk="1" fontAlgn="auto" latinLnBrk="0" hangingPunct="1">
                        <a:lnSpc>
                          <a:spcPct val="100000"/>
                        </a:lnSpc>
                        <a:spcBef>
                          <a:spcPts val="0"/>
                        </a:spcBef>
                        <a:spcAft>
                          <a:spcPts val="0"/>
                        </a:spcAft>
                        <a:buClrTx/>
                        <a:buSzTx/>
                        <a:buFontTx/>
                        <a:buNone/>
                        <a:tabLst/>
                        <a:defRPr/>
                      </a:pPr>
                      <a:r>
                        <a:rPr lang="en-GB" sz="1400" b="0" dirty="0">
                          <a:solidFill>
                            <a:schemeClr val="bg1"/>
                          </a:solidFill>
                        </a:rPr>
                        <a:t>…</a:t>
                      </a:r>
                      <a:endParaRPr lang="en-IT" sz="1400" b="0" dirty="0">
                        <a:solidFill>
                          <a:schemeClr val="bg1"/>
                        </a:solidFill>
                      </a:endParaRPr>
                    </a:p>
                  </a:txBody>
                  <a:tcPr>
                    <a:solidFill>
                      <a:schemeClr val="accent2">
                        <a:lumMod val="75000"/>
                      </a:schemeClr>
                    </a:solidFill>
                  </a:tcPr>
                </a:tc>
                <a:tc>
                  <a:txBody>
                    <a:bodyPr/>
                    <a:lstStyle/>
                    <a:p>
                      <a:r>
                        <a:rPr lang="en-IT" sz="1400" dirty="0">
                          <a:solidFill>
                            <a:schemeClr val="bg1"/>
                          </a:solidFill>
                        </a:rPr>
                        <a:t>500 Internal Server Error</a:t>
                      </a:r>
                    </a:p>
                    <a:p>
                      <a:r>
                        <a:rPr lang="en-IT" sz="1400" dirty="0">
                          <a:solidFill>
                            <a:schemeClr val="bg1"/>
                          </a:solidFill>
                        </a:rPr>
                        <a:t>…</a:t>
                      </a:r>
                    </a:p>
                    <a:p>
                      <a:pPr marL="0" marR="0" indent="0" algn="l" defTabSz="1371600" rtl="0" eaLnBrk="1" fontAlgn="auto" latinLnBrk="0" hangingPunct="1">
                        <a:lnSpc>
                          <a:spcPct val="100000"/>
                        </a:lnSpc>
                        <a:spcBef>
                          <a:spcPts val="0"/>
                        </a:spcBef>
                        <a:spcAft>
                          <a:spcPts val="0"/>
                        </a:spcAft>
                        <a:buClrTx/>
                        <a:buSzTx/>
                        <a:buFontTx/>
                        <a:buNone/>
                        <a:tabLst/>
                        <a:defRPr/>
                      </a:pPr>
                      <a:r>
                        <a:rPr lang="en-GB" sz="1400" dirty="0">
                          <a:solidFill>
                            <a:schemeClr val="bg1"/>
                          </a:solidFill>
                        </a:rPr>
                        <a:t>502 Bad Gateway</a:t>
                      </a:r>
                    </a:p>
                    <a:p>
                      <a:pPr marL="0" marR="0" indent="0" algn="l" defTabSz="1371600" rtl="0" eaLnBrk="1" fontAlgn="auto" latinLnBrk="0" hangingPunct="1">
                        <a:lnSpc>
                          <a:spcPct val="100000"/>
                        </a:lnSpc>
                        <a:spcBef>
                          <a:spcPts val="0"/>
                        </a:spcBef>
                        <a:spcAft>
                          <a:spcPts val="0"/>
                        </a:spcAft>
                        <a:buClrTx/>
                        <a:buSzTx/>
                        <a:buFontTx/>
                        <a:buNone/>
                        <a:tabLst/>
                        <a:defRPr/>
                      </a:pPr>
                      <a:r>
                        <a:rPr lang="en-GB" sz="1400" b="0" i="0" kern="1200" dirty="0">
                          <a:solidFill>
                            <a:schemeClr val="bg1"/>
                          </a:solidFill>
                          <a:effectLst/>
                          <a:latin typeface="+mn-lt"/>
                          <a:ea typeface="+mn-ea"/>
                          <a:cs typeface="+mn-cs"/>
                        </a:rPr>
                        <a:t>503 Service Unavailable</a:t>
                      </a:r>
                    </a:p>
                    <a:p>
                      <a:pPr marL="0" marR="0" indent="0" algn="l" defTabSz="1371600" rtl="0" eaLnBrk="1" fontAlgn="auto" latinLnBrk="0" hangingPunct="1">
                        <a:lnSpc>
                          <a:spcPct val="100000"/>
                        </a:lnSpc>
                        <a:spcBef>
                          <a:spcPts val="0"/>
                        </a:spcBef>
                        <a:spcAft>
                          <a:spcPts val="0"/>
                        </a:spcAft>
                        <a:buClrTx/>
                        <a:buSzTx/>
                        <a:buFontTx/>
                        <a:buNone/>
                        <a:tabLst/>
                        <a:defRPr/>
                      </a:pPr>
                      <a:r>
                        <a:rPr lang="en-GB" sz="1400" b="0" i="0" kern="1200" dirty="0">
                          <a:solidFill>
                            <a:schemeClr val="bg1"/>
                          </a:solidFill>
                          <a:effectLst/>
                          <a:latin typeface="+mn-lt"/>
                          <a:ea typeface="+mn-ea"/>
                          <a:cs typeface="+mn-cs"/>
                        </a:rPr>
                        <a:t>…</a:t>
                      </a:r>
                      <a:endParaRPr lang="en-IT" sz="1400" b="0" dirty="0">
                        <a:solidFill>
                          <a:schemeClr val="bg1"/>
                        </a:solidFill>
                      </a:endParaRPr>
                    </a:p>
                  </a:txBody>
                  <a:tcPr>
                    <a:solidFill>
                      <a:srgbClr val="FF0000"/>
                    </a:solidFill>
                  </a:tcPr>
                </a:tc>
                <a:extLst>
                  <a:ext uri="{0D108BD9-81ED-4DB2-BD59-A6C34878D82A}">
                    <a16:rowId xmlns:a16="http://schemas.microsoft.com/office/drawing/2014/main" val="328676841"/>
                  </a:ext>
                </a:extLst>
              </a:tr>
            </a:tbl>
          </a:graphicData>
        </a:graphic>
      </p:graphicFrame>
    </p:spTree>
    <p:extLst>
      <p:ext uri="{BB962C8B-B14F-4D97-AF65-F5344CB8AC3E}">
        <p14:creationId xmlns:p14="http://schemas.microsoft.com/office/powerpoint/2010/main" val="2387291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47748-7583-82BC-A54D-0EF7C40A3E1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9919574-561F-C328-FAD7-DF972E16E2A9}"/>
              </a:ext>
            </a:extLst>
          </p:cNvPr>
          <p:cNvSpPr txBox="1"/>
          <p:nvPr/>
        </p:nvSpPr>
        <p:spPr>
          <a:xfrm>
            <a:off x="685800" y="514350"/>
            <a:ext cx="7239000" cy="523220"/>
          </a:xfrm>
          <a:prstGeom prst="rect">
            <a:avLst/>
          </a:prstGeom>
          <a:noFill/>
        </p:spPr>
        <p:txBody>
          <a:bodyPr wrap="square">
            <a:spAutoFit/>
          </a:bodyPr>
          <a:lstStyle/>
          <a:p>
            <a:r>
              <a:rPr lang="en-GB" sz="2800" b="1" dirty="0">
                <a:solidFill>
                  <a:srgbClr val="333333"/>
                </a:solidFill>
                <a:latin typeface="Aptos" panose="020B0004020202020204" pitchFamily="34" charset="0"/>
              </a:rPr>
              <a:t>HTTP REQUESTS – RESPONSE CODES</a:t>
            </a:r>
            <a:endParaRPr lang="en-GB" sz="1650" b="1" dirty="0">
              <a:solidFill>
                <a:srgbClr val="333333"/>
              </a:solidFill>
              <a:latin typeface="Aptos" panose="020B0004020202020204" pitchFamily="34" charset="0"/>
            </a:endParaRPr>
          </a:p>
        </p:txBody>
      </p:sp>
      <p:sp>
        <p:nvSpPr>
          <p:cNvPr id="4" name="TextBox 3">
            <a:extLst>
              <a:ext uri="{FF2B5EF4-FFF2-40B4-BE49-F238E27FC236}">
                <a16:creationId xmlns:a16="http://schemas.microsoft.com/office/drawing/2014/main" id="{9E30DC27-1275-D1D0-71A0-D0B8F359A092}"/>
              </a:ext>
            </a:extLst>
          </p:cNvPr>
          <p:cNvSpPr txBox="1"/>
          <p:nvPr/>
        </p:nvSpPr>
        <p:spPr>
          <a:xfrm>
            <a:off x="12872195" y="9639768"/>
            <a:ext cx="6096000" cy="507831"/>
          </a:xfrm>
          <a:prstGeom prst="rect">
            <a:avLst/>
          </a:prstGeom>
          <a:noFill/>
        </p:spPr>
        <p:txBody>
          <a:bodyPr wrap="square">
            <a:spAutoFit/>
          </a:bodyPr>
          <a:lstStyle/>
          <a:p>
            <a:r>
              <a:rPr lang="en-GB" dirty="0">
                <a:solidFill>
                  <a:schemeClr val="bg1"/>
                </a:solidFill>
              </a:rPr>
              <a:t>https://</a:t>
            </a:r>
            <a:r>
              <a:rPr lang="en-GB" dirty="0" err="1">
                <a:solidFill>
                  <a:schemeClr val="bg1"/>
                </a:solidFill>
              </a:rPr>
              <a:t>en.wikipedia.org</a:t>
            </a:r>
            <a:r>
              <a:rPr lang="en-GB" dirty="0">
                <a:solidFill>
                  <a:schemeClr val="bg1"/>
                </a:solidFill>
              </a:rPr>
              <a:t>/wiki/HTTP</a:t>
            </a:r>
            <a:endParaRPr lang="en-IT" dirty="0">
              <a:solidFill>
                <a:schemeClr val="bg1"/>
              </a:solidFill>
            </a:endParaRPr>
          </a:p>
        </p:txBody>
      </p:sp>
      <p:sp>
        <p:nvSpPr>
          <p:cNvPr id="3" name="TextBox 2">
            <a:extLst>
              <a:ext uri="{FF2B5EF4-FFF2-40B4-BE49-F238E27FC236}">
                <a16:creationId xmlns:a16="http://schemas.microsoft.com/office/drawing/2014/main" id="{E4566A6D-608A-B78C-1459-9586B7A5513B}"/>
              </a:ext>
            </a:extLst>
          </p:cNvPr>
          <p:cNvSpPr txBox="1"/>
          <p:nvPr/>
        </p:nvSpPr>
        <p:spPr>
          <a:xfrm>
            <a:off x="304800" y="1885950"/>
            <a:ext cx="8839200" cy="3077766"/>
          </a:xfrm>
          <a:prstGeom prst="rect">
            <a:avLst/>
          </a:prstGeom>
          <a:noFill/>
        </p:spPr>
        <p:txBody>
          <a:bodyPr wrap="square">
            <a:spAutoFit/>
          </a:bodyPr>
          <a:lstStyle/>
          <a:p>
            <a:r>
              <a:rPr lang="en-GB" sz="1400" b="1" i="1" dirty="0">
                <a:latin typeface="Calibri" panose="020F0502020204030204" pitchFamily="34" charset="0"/>
                <a:cs typeface="Calibri" panose="020F0502020204030204" pitchFamily="34" charset="0"/>
              </a:rPr>
              <a:t>snippets of code:</a:t>
            </a:r>
          </a:p>
          <a:p>
            <a:r>
              <a:rPr lang="en-GB" sz="1200" dirty="0">
                <a:latin typeface="Calibri" panose="020F0502020204030204" pitchFamily="34" charset="0"/>
                <a:cs typeface="Calibri" panose="020F0502020204030204" pitchFamily="34" charset="0"/>
              </a:rPr>
              <a:t>Create custom headers:</a:t>
            </a:r>
            <a:endParaRPr lang="en-GB" sz="1200" dirty="0">
              <a:latin typeface="Courier New" panose="02070309020205020404" pitchFamily="49" charset="0"/>
              <a:cs typeface="Courier New" panose="02070309020205020404" pitchFamily="49" charset="0"/>
            </a:endParaRPr>
          </a:p>
          <a:p>
            <a:r>
              <a:rPr lang="en-GB" sz="1200" dirty="0">
                <a:latin typeface="Courier New" panose="02070309020205020404" pitchFamily="49" charset="0"/>
                <a:cs typeface="Courier New" panose="02070309020205020404" pitchFamily="49" charset="0"/>
              </a:rPr>
              <a:t>headers = { </a:t>
            </a:r>
          </a:p>
          <a:p>
            <a:r>
              <a:rPr lang="en-GB" sz="1200" dirty="0">
                <a:latin typeface="Courier New" panose="02070309020205020404" pitchFamily="49" charset="0"/>
                <a:cs typeface="Courier New" panose="02070309020205020404" pitchFamily="49" charset="0"/>
              </a:rPr>
              <a:t>	"Authorization": "Bearer </a:t>
            </a:r>
            <a:r>
              <a:rPr lang="en-GB" sz="1200" dirty="0" err="1">
                <a:latin typeface="Courier New" panose="02070309020205020404" pitchFamily="49" charset="0"/>
                <a:cs typeface="Courier New" panose="02070309020205020404" pitchFamily="49" charset="0"/>
              </a:rPr>
              <a:t>your_api_token</a:t>
            </a:r>
            <a:r>
              <a:rPr lang="en-GB" sz="1200" dirty="0">
                <a:latin typeface="Courier New" panose="02070309020205020404" pitchFamily="49" charset="0"/>
                <a:cs typeface="Courier New" panose="02070309020205020404" pitchFamily="49" charset="0"/>
              </a:rPr>
              <a:t>", "Content-Type": "application/</a:t>
            </a:r>
            <a:r>
              <a:rPr lang="en-GB" sz="1200" dirty="0" err="1">
                <a:latin typeface="Courier New" panose="02070309020205020404" pitchFamily="49" charset="0"/>
                <a:cs typeface="Courier New" panose="02070309020205020404" pitchFamily="49" charset="0"/>
              </a:rPr>
              <a:t>json</a:t>
            </a:r>
            <a:r>
              <a:rPr lang="en-GB" sz="1200" dirty="0">
                <a:latin typeface="Courier New" panose="02070309020205020404" pitchFamily="49" charset="0"/>
                <a:cs typeface="Courier New" panose="02070309020205020404" pitchFamily="49" charset="0"/>
              </a:rPr>
              <a:t>", </a:t>
            </a:r>
          </a:p>
          <a:p>
            <a:r>
              <a:rPr lang="en-GB" sz="1200" dirty="0">
                <a:latin typeface="Courier New" panose="02070309020205020404" pitchFamily="49" charset="0"/>
                <a:cs typeface="Courier New" panose="02070309020205020404" pitchFamily="49" charset="0"/>
              </a:rPr>
              <a:t>	"User-Agent": "Python-Requests/Example" </a:t>
            </a:r>
          </a:p>
          <a:p>
            <a:r>
              <a:rPr lang="en-GB" sz="1200" dirty="0">
                <a:latin typeface="Courier New" panose="02070309020205020404" pitchFamily="49" charset="0"/>
                <a:cs typeface="Courier New" panose="02070309020205020404" pitchFamily="49" charset="0"/>
              </a:rPr>
              <a:t>	} </a:t>
            </a:r>
          </a:p>
          <a:p>
            <a:endParaRPr lang="en-GB" sz="1200" dirty="0">
              <a:latin typeface="Courier New" panose="02070309020205020404" pitchFamily="49" charset="0"/>
              <a:cs typeface="Courier New" panose="02070309020205020404" pitchFamily="49" charset="0"/>
            </a:endParaRPr>
          </a:p>
          <a:p>
            <a:r>
              <a:rPr lang="en-GB" sz="1200" dirty="0">
                <a:latin typeface="Calibri" panose="020F0502020204030204" pitchFamily="34" charset="0"/>
                <a:cs typeface="Calibri" panose="020F0502020204030204" pitchFamily="34" charset="0"/>
              </a:rPr>
              <a:t>Data to send with the POST request:</a:t>
            </a:r>
          </a:p>
          <a:p>
            <a:r>
              <a:rPr lang="en-GB" sz="1200" dirty="0" err="1">
                <a:latin typeface="Courier New" panose="02070309020205020404" pitchFamily="49" charset="0"/>
                <a:cs typeface="Courier New" panose="02070309020205020404" pitchFamily="49" charset="0"/>
              </a:rPr>
              <a:t>post_data</a:t>
            </a:r>
            <a:r>
              <a:rPr lang="en-GB" sz="1200" dirty="0">
                <a:latin typeface="Courier New" panose="02070309020205020404" pitchFamily="49" charset="0"/>
                <a:cs typeface="Courier New" panose="02070309020205020404" pitchFamily="49" charset="0"/>
              </a:rPr>
              <a:t> = { "key1": "value1", "key2": "value2" } </a:t>
            </a:r>
          </a:p>
          <a:p>
            <a:r>
              <a:rPr lang="en-GB" sz="1200" dirty="0">
                <a:latin typeface="Calibri" panose="020F0502020204030204" pitchFamily="34" charset="0"/>
                <a:cs typeface="Calibri" panose="020F0502020204030204" pitchFamily="34" charset="0"/>
              </a:rPr>
              <a:t>Perform the POST request :</a:t>
            </a:r>
          </a:p>
          <a:p>
            <a:r>
              <a:rPr lang="en-GB" sz="1200" dirty="0">
                <a:latin typeface="Courier New" panose="02070309020205020404" pitchFamily="49" charset="0"/>
                <a:cs typeface="Courier New" panose="02070309020205020404" pitchFamily="49" charset="0"/>
              </a:rPr>
              <a:t>try: </a:t>
            </a:r>
          </a:p>
          <a:p>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post_response</a:t>
            </a:r>
            <a:r>
              <a:rPr lang="en-GB" sz="1200" b="1" dirty="0">
                <a:latin typeface="Courier New" panose="02070309020205020404" pitchFamily="49" charset="0"/>
                <a:cs typeface="Courier New" panose="02070309020205020404" pitchFamily="49" charset="0"/>
              </a:rPr>
              <a:t> = </a:t>
            </a:r>
            <a:r>
              <a:rPr lang="en-GB" sz="1200" b="1" dirty="0" err="1">
                <a:latin typeface="Courier New" panose="02070309020205020404" pitchFamily="49" charset="0"/>
                <a:cs typeface="Courier New" panose="02070309020205020404" pitchFamily="49" charset="0"/>
              </a:rPr>
              <a:t>requests.post</a:t>
            </a:r>
            <a:r>
              <a:rPr lang="en-GB" sz="1200" b="1" dirty="0">
                <a:latin typeface="Courier New" panose="02070309020205020404" pitchFamily="49" charset="0"/>
                <a:cs typeface="Courier New" panose="02070309020205020404" pitchFamily="49" charset="0"/>
              </a:rPr>
              <a:t>(</a:t>
            </a:r>
            <a:r>
              <a:rPr lang="en-GB" sz="1200" b="1" dirty="0" err="1">
                <a:latin typeface="Courier New" panose="02070309020205020404" pitchFamily="49" charset="0"/>
                <a:cs typeface="Courier New" panose="02070309020205020404" pitchFamily="49" charset="0"/>
              </a:rPr>
              <a:t>post_url</a:t>
            </a: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json</a:t>
            </a:r>
            <a:r>
              <a:rPr lang="en-GB" sz="1200" b="1" dirty="0">
                <a:latin typeface="Courier New" panose="02070309020205020404" pitchFamily="49" charset="0"/>
                <a:cs typeface="Courier New" panose="02070309020205020404" pitchFamily="49" charset="0"/>
              </a:rPr>
              <a:t>=</a:t>
            </a:r>
            <a:r>
              <a:rPr lang="en-GB" sz="1200" b="1" dirty="0" err="1">
                <a:latin typeface="Courier New" panose="02070309020205020404" pitchFamily="49" charset="0"/>
                <a:cs typeface="Courier New" panose="02070309020205020404" pitchFamily="49" charset="0"/>
              </a:rPr>
              <a:t>post_data</a:t>
            </a:r>
            <a:r>
              <a:rPr lang="en-GB" sz="1200" b="1" dirty="0">
                <a:latin typeface="Courier New" panose="02070309020205020404" pitchFamily="49" charset="0"/>
                <a:cs typeface="Courier New" panose="02070309020205020404" pitchFamily="49" charset="0"/>
              </a:rPr>
              <a:t>, headers=headers) </a:t>
            </a:r>
          </a:p>
          <a:p>
            <a:r>
              <a:rPr lang="en-GB" sz="1200" dirty="0">
                <a:latin typeface="Courier New" panose="02070309020205020404" pitchFamily="49" charset="0"/>
                <a:cs typeface="Courier New" panose="02070309020205020404" pitchFamily="49" charset="0"/>
              </a:rPr>
              <a:t>	print(</a:t>
            </a:r>
            <a:r>
              <a:rPr lang="en-GB" sz="1200" dirty="0" err="1">
                <a:latin typeface="Courier New" panose="02070309020205020404" pitchFamily="49" charset="0"/>
                <a:cs typeface="Courier New" panose="02070309020205020404" pitchFamily="49" charset="0"/>
              </a:rPr>
              <a:t>f"Status</a:t>
            </a:r>
            <a:r>
              <a:rPr lang="en-GB" sz="1200" dirty="0">
                <a:latin typeface="Courier New" panose="02070309020205020404" pitchFamily="49" charset="0"/>
                <a:cs typeface="Courier New" panose="02070309020205020404" pitchFamily="49" charset="0"/>
              </a:rPr>
              <a:t> Code: {</a:t>
            </a:r>
            <a:r>
              <a:rPr lang="en-GB" sz="1200" dirty="0" err="1">
                <a:latin typeface="Courier New" panose="02070309020205020404" pitchFamily="49" charset="0"/>
                <a:cs typeface="Courier New" panose="02070309020205020404" pitchFamily="49" charset="0"/>
              </a:rPr>
              <a:t>post_response.status_code</a:t>
            </a:r>
            <a:r>
              <a:rPr lang="en-GB" sz="1200" dirty="0">
                <a:latin typeface="Courier New" panose="02070309020205020404" pitchFamily="49" charset="0"/>
                <a:cs typeface="Courier New" panose="02070309020205020404" pitchFamily="49" charset="0"/>
              </a:rPr>
              <a:t>}")</a:t>
            </a:r>
          </a:p>
          <a:p>
            <a:r>
              <a:rPr lang="en-GB" sz="1200" dirty="0">
                <a:latin typeface="Courier New" panose="02070309020205020404" pitchFamily="49" charset="0"/>
                <a:cs typeface="Courier New" panose="02070309020205020404" pitchFamily="49" charset="0"/>
              </a:rPr>
              <a:t>	print(</a:t>
            </a:r>
            <a:r>
              <a:rPr lang="en-GB" sz="1200" dirty="0" err="1">
                <a:latin typeface="Courier New" panose="02070309020205020404" pitchFamily="49" charset="0"/>
                <a:cs typeface="Courier New" panose="02070309020205020404" pitchFamily="49" charset="0"/>
              </a:rPr>
              <a:t>f"Response</a:t>
            </a:r>
            <a:r>
              <a:rPr lang="en-GB" sz="1200" dirty="0">
                <a:latin typeface="Courier New" panose="02070309020205020404" pitchFamily="49" charset="0"/>
                <a:cs typeface="Courier New" panose="02070309020205020404" pitchFamily="49" charset="0"/>
              </a:rPr>
              <a:t> Body: {</a:t>
            </a:r>
            <a:r>
              <a:rPr lang="en-GB" sz="1200" dirty="0" err="1">
                <a:latin typeface="Courier New" panose="02070309020205020404" pitchFamily="49" charset="0"/>
                <a:cs typeface="Courier New" panose="02070309020205020404" pitchFamily="49" charset="0"/>
              </a:rPr>
              <a:t>post_response.json</a:t>
            </a:r>
            <a:r>
              <a:rPr lang="en-GB" sz="1200" dirty="0">
                <a:latin typeface="Courier New" panose="02070309020205020404" pitchFamily="49" charset="0"/>
                <a:cs typeface="Courier New" panose="02070309020205020404" pitchFamily="49" charset="0"/>
              </a:rPr>
              <a:t>()}") </a:t>
            </a:r>
          </a:p>
          <a:p>
            <a:r>
              <a:rPr lang="en-GB" sz="1200" dirty="0">
                <a:latin typeface="Courier New" panose="02070309020205020404" pitchFamily="49" charset="0"/>
                <a:cs typeface="Courier New" panose="02070309020205020404" pitchFamily="49" charset="0"/>
              </a:rPr>
              <a:t>except </a:t>
            </a:r>
            <a:r>
              <a:rPr lang="en-GB" sz="1200" dirty="0" err="1">
                <a:latin typeface="Courier New" panose="02070309020205020404" pitchFamily="49" charset="0"/>
                <a:cs typeface="Courier New" panose="02070309020205020404" pitchFamily="49" charset="0"/>
              </a:rPr>
              <a:t>requests.RequestException</a:t>
            </a:r>
            <a:r>
              <a:rPr lang="en-GB" sz="1200" dirty="0">
                <a:latin typeface="Courier New" panose="02070309020205020404" pitchFamily="49" charset="0"/>
                <a:cs typeface="Courier New" panose="02070309020205020404" pitchFamily="49" charset="0"/>
              </a:rPr>
              <a:t> as e: </a:t>
            </a:r>
          </a:p>
          <a:p>
            <a:r>
              <a:rPr lang="en-GB" sz="1200" dirty="0">
                <a:latin typeface="Courier New" panose="02070309020205020404" pitchFamily="49" charset="0"/>
                <a:cs typeface="Courier New" panose="02070309020205020404" pitchFamily="49" charset="0"/>
              </a:rPr>
              <a:t>	print(</a:t>
            </a:r>
            <a:r>
              <a:rPr lang="en-GB" sz="1200" dirty="0" err="1">
                <a:latin typeface="Courier New" panose="02070309020205020404" pitchFamily="49" charset="0"/>
                <a:cs typeface="Courier New" panose="02070309020205020404" pitchFamily="49" charset="0"/>
              </a:rPr>
              <a:t>f"Error</a:t>
            </a:r>
            <a:r>
              <a:rPr lang="en-GB" sz="1200" dirty="0">
                <a:latin typeface="Courier New" panose="02070309020205020404" pitchFamily="49" charset="0"/>
                <a:cs typeface="Courier New" panose="02070309020205020404" pitchFamily="49" charset="0"/>
              </a:rPr>
              <a:t> during POST request: {e}")</a:t>
            </a:r>
            <a:endParaRPr lang="en-IT" sz="12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46B0C16-6AF1-EB6A-53FD-F3316A8141DD}"/>
              </a:ext>
            </a:extLst>
          </p:cNvPr>
          <p:cNvSpPr txBox="1"/>
          <p:nvPr/>
        </p:nvSpPr>
        <p:spPr>
          <a:xfrm>
            <a:off x="337457" y="1178183"/>
            <a:ext cx="9486900" cy="338554"/>
          </a:xfrm>
          <a:prstGeom prst="rect">
            <a:avLst/>
          </a:prstGeom>
          <a:noFill/>
        </p:spPr>
        <p:txBody>
          <a:bodyPr wrap="square">
            <a:spAutoFit/>
          </a:bodyPr>
          <a:lstStyle/>
          <a:p>
            <a:r>
              <a:rPr lang="en-IT" sz="1600" b="1" dirty="0"/>
              <a:t>LET’S TRY SOMETHING SIMPLE WITH: 02-APIs/simple_requests.ipynb</a:t>
            </a:r>
          </a:p>
        </p:txBody>
      </p:sp>
    </p:spTree>
    <p:extLst>
      <p:ext uri="{BB962C8B-B14F-4D97-AF65-F5344CB8AC3E}">
        <p14:creationId xmlns:p14="http://schemas.microsoft.com/office/powerpoint/2010/main" val="4184424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F3F7-614E-099B-EFA5-AF485F522911}"/>
              </a:ext>
            </a:extLst>
          </p:cNvPr>
          <p:cNvSpPr txBox="1">
            <a:spLocks noChangeAspect="1" noChangeArrowheads="1"/>
          </p:cNvSpPr>
          <p:nvPr/>
        </p:nvSpPr>
        <p:spPr>
          <a:xfrm>
            <a:off x="152400" y="201524"/>
            <a:ext cx="7886700" cy="3453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b="1" dirty="0">
                <a:solidFill>
                  <a:srgbClr val="333333"/>
                </a:solidFill>
                <a:latin typeface="Aptos" panose="020B0004020202020204" pitchFamily="34" charset="0"/>
              </a:rPr>
              <a:t>HTTP REQUESTS – LET’S TRY ON SOMETHING REAL</a:t>
            </a:r>
            <a:endParaRPr lang="en-GB" sz="1400" b="1" dirty="0">
              <a:solidFill>
                <a:srgbClr val="333333"/>
              </a:solidFill>
              <a:latin typeface="Aptos" panose="020B0004020202020204" pitchFamily="34" charset="0"/>
            </a:endParaRPr>
          </a:p>
        </p:txBody>
      </p:sp>
      <p:sp>
        <p:nvSpPr>
          <p:cNvPr id="5" name="Titolo 1">
            <a:extLst>
              <a:ext uri="{FF2B5EF4-FFF2-40B4-BE49-F238E27FC236}">
                <a16:creationId xmlns:a16="http://schemas.microsoft.com/office/drawing/2014/main" id="{91D88AEE-078E-A498-0C15-EFE9FFDD2742}"/>
              </a:ext>
            </a:extLst>
          </p:cNvPr>
          <p:cNvSpPr txBox="1">
            <a:spLocks/>
          </p:cNvSpPr>
          <p:nvPr/>
        </p:nvSpPr>
        <p:spPr>
          <a:xfrm>
            <a:off x="939800" y="1859806"/>
            <a:ext cx="14738004" cy="967926"/>
          </a:xfrm>
          <a:prstGeom prst="rect">
            <a:avLst/>
          </a:prstGeom>
        </p:spPr>
        <p:txBody>
          <a:bodyPr rtlCol="0"/>
          <a:lstStyle>
            <a:lvl1pPr algn="ctr" defTabSz="457200" rtl="0" eaLnBrk="1" latinLnBrk="0" hangingPunct="1">
              <a:spcBef>
                <a:spcPct val="0"/>
              </a:spcBef>
              <a:buNone/>
              <a:defRPr sz="2200" kern="1200">
                <a:solidFill>
                  <a:schemeClr val="tx1"/>
                </a:solidFill>
                <a:latin typeface="+mj-lt"/>
                <a:ea typeface="+mj-ea"/>
                <a:cs typeface="+mj-cs"/>
              </a:defRPr>
            </a:lvl1pPr>
          </a:lstStyle>
          <a:p>
            <a:r>
              <a:rPr lang="it-IT"/>
              <a:t>Mapping data</a:t>
            </a:r>
            <a:endParaRPr lang="it-IT" dirty="0"/>
          </a:p>
        </p:txBody>
      </p:sp>
      <p:sp>
        <p:nvSpPr>
          <p:cNvPr id="6" name="TextBox 5">
            <a:extLst>
              <a:ext uri="{FF2B5EF4-FFF2-40B4-BE49-F238E27FC236}">
                <a16:creationId xmlns:a16="http://schemas.microsoft.com/office/drawing/2014/main" id="{00E962D4-E25C-539E-0580-A71124DC2311}"/>
              </a:ext>
            </a:extLst>
          </p:cNvPr>
          <p:cNvSpPr txBox="1"/>
          <p:nvPr/>
        </p:nvSpPr>
        <p:spPr>
          <a:xfrm>
            <a:off x="-476250" y="741145"/>
            <a:ext cx="9144000" cy="482568"/>
          </a:xfrm>
          <a:prstGeom prst="rect">
            <a:avLst/>
          </a:prstGeom>
          <a:noFill/>
        </p:spPr>
        <p:txBody>
          <a:bodyPr wrap="square">
            <a:spAutoFit/>
          </a:bodyPr>
          <a:lstStyle/>
          <a:p>
            <a:pPr marL="703489" lvl="1">
              <a:lnSpc>
                <a:spcPct val="90000"/>
              </a:lnSpc>
              <a:spcBef>
                <a:spcPts val="900"/>
              </a:spcBef>
              <a:spcAft>
                <a:spcPts val="900"/>
              </a:spcAft>
              <a:buSzPct val="145000"/>
            </a:pPr>
            <a:r>
              <a:rPr lang="en" sz="2800" b="1" dirty="0">
                <a:solidFill>
                  <a:srgbClr val="3D3D3D"/>
                </a:solidFill>
                <a:latin typeface="Aptos" panose="020B0004020202020204" pitchFamily="34" charset="0"/>
                <a:ea typeface="Tahoma" panose="020B0604030504040204" pitchFamily="34" charset="0"/>
                <a:cs typeface="Tahoma" panose="020B0604030504040204" pitchFamily="34" charset="0"/>
              </a:rPr>
              <a:t>LET’S START WITH RCSB</a:t>
            </a:r>
          </a:p>
        </p:txBody>
      </p:sp>
      <p:sp>
        <p:nvSpPr>
          <p:cNvPr id="7" name="TextBox 6">
            <a:extLst>
              <a:ext uri="{FF2B5EF4-FFF2-40B4-BE49-F238E27FC236}">
                <a16:creationId xmlns:a16="http://schemas.microsoft.com/office/drawing/2014/main" id="{34048AE7-AC37-1BC0-97B9-176C17CEA8F0}"/>
              </a:ext>
            </a:extLst>
          </p:cNvPr>
          <p:cNvSpPr txBox="1"/>
          <p:nvPr/>
        </p:nvSpPr>
        <p:spPr>
          <a:xfrm>
            <a:off x="1877786" y="4181505"/>
            <a:ext cx="3494314" cy="507831"/>
          </a:xfrm>
          <a:prstGeom prst="rect">
            <a:avLst/>
          </a:prstGeom>
          <a:noFill/>
        </p:spPr>
        <p:txBody>
          <a:bodyPr wrap="square">
            <a:spAutoFit/>
          </a:bodyPr>
          <a:lstStyle/>
          <a:p>
            <a:r>
              <a:rPr lang="en-IT" dirty="0">
                <a:solidFill>
                  <a:schemeClr val="bg1"/>
                </a:solidFill>
              </a:rPr>
              <a:t>https://www.rcsb.org/</a:t>
            </a:r>
          </a:p>
        </p:txBody>
      </p:sp>
      <p:pic>
        <p:nvPicPr>
          <p:cNvPr id="8" name="Picture 7" descr="A screenshot of a web services overview&#10;&#10;Description automatically generated">
            <a:extLst>
              <a:ext uri="{FF2B5EF4-FFF2-40B4-BE49-F238E27FC236}">
                <a16:creationId xmlns:a16="http://schemas.microsoft.com/office/drawing/2014/main" id="{2BBC79A4-1870-AF22-89D4-627970CE7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310431"/>
            <a:ext cx="6392755" cy="2773913"/>
          </a:xfrm>
          <a:prstGeom prst="rect">
            <a:avLst/>
          </a:prstGeom>
        </p:spPr>
      </p:pic>
      <p:grpSp>
        <p:nvGrpSpPr>
          <p:cNvPr id="11" name="Group 10">
            <a:extLst>
              <a:ext uri="{FF2B5EF4-FFF2-40B4-BE49-F238E27FC236}">
                <a16:creationId xmlns:a16="http://schemas.microsoft.com/office/drawing/2014/main" id="{4942329E-BB8C-FE26-CBC0-DC3B0D678DD1}"/>
              </a:ext>
            </a:extLst>
          </p:cNvPr>
          <p:cNvGrpSpPr/>
          <p:nvPr/>
        </p:nvGrpSpPr>
        <p:grpSpPr>
          <a:xfrm>
            <a:off x="2935895" y="1399011"/>
            <a:ext cx="6055705" cy="3340389"/>
            <a:chOff x="7116979" y="1777048"/>
            <a:chExt cx="9113620" cy="5027166"/>
          </a:xfrm>
        </p:grpSpPr>
        <p:pic>
          <p:nvPicPr>
            <p:cNvPr id="9" name="Picture 8" descr="A screenshot of a computer&#10;&#10;Description automatically generated">
              <a:extLst>
                <a:ext uri="{FF2B5EF4-FFF2-40B4-BE49-F238E27FC236}">
                  <a16:creationId xmlns:a16="http://schemas.microsoft.com/office/drawing/2014/main" id="{583B157F-73BA-E9A6-72C6-775793E1D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979" y="1777048"/>
              <a:ext cx="9113620" cy="5027166"/>
            </a:xfrm>
            <a:prstGeom prst="rect">
              <a:avLst/>
            </a:prstGeom>
          </p:spPr>
        </p:pic>
        <p:sp>
          <p:nvSpPr>
            <p:cNvPr id="10" name="Rectangle 9">
              <a:extLst>
                <a:ext uri="{FF2B5EF4-FFF2-40B4-BE49-F238E27FC236}">
                  <a16:creationId xmlns:a16="http://schemas.microsoft.com/office/drawing/2014/main" id="{5568C10C-87FD-D855-6250-D4D8B0059C23}"/>
                </a:ext>
              </a:extLst>
            </p:cNvPr>
            <p:cNvSpPr/>
            <p:nvPr/>
          </p:nvSpPr>
          <p:spPr>
            <a:xfrm>
              <a:off x="7331529" y="5519057"/>
              <a:ext cx="977273" cy="424543"/>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grpSp>
    </p:spTree>
    <p:extLst>
      <p:ext uri="{BB962C8B-B14F-4D97-AF65-F5344CB8AC3E}">
        <p14:creationId xmlns:p14="http://schemas.microsoft.com/office/powerpoint/2010/main" val="3857110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267AC-1857-74B8-040B-E52D720E0C7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92E1FA7-174B-77CD-9B7E-226574664B17}"/>
              </a:ext>
            </a:extLst>
          </p:cNvPr>
          <p:cNvSpPr txBox="1">
            <a:spLocks noChangeAspect="1" noChangeArrowheads="1"/>
          </p:cNvSpPr>
          <p:nvPr/>
        </p:nvSpPr>
        <p:spPr>
          <a:xfrm>
            <a:off x="152400" y="201524"/>
            <a:ext cx="7886700" cy="3453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b="1" dirty="0">
                <a:solidFill>
                  <a:srgbClr val="333333"/>
                </a:solidFill>
                <a:latin typeface="Aptos" panose="020B0004020202020204" pitchFamily="34" charset="0"/>
              </a:rPr>
              <a:t>HTTP REQUESTS – LET’S TRY ON SOMETHING REAL</a:t>
            </a:r>
            <a:endParaRPr lang="en-GB" sz="1400" b="1" dirty="0">
              <a:solidFill>
                <a:srgbClr val="333333"/>
              </a:solidFill>
              <a:latin typeface="Aptos" panose="020B0004020202020204" pitchFamily="34" charset="0"/>
            </a:endParaRPr>
          </a:p>
        </p:txBody>
      </p:sp>
      <p:sp>
        <p:nvSpPr>
          <p:cNvPr id="6" name="TextBox 5">
            <a:extLst>
              <a:ext uri="{FF2B5EF4-FFF2-40B4-BE49-F238E27FC236}">
                <a16:creationId xmlns:a16="http://schemas.microsoft.com/office/drawing/2014/main" id="{0B471ED2-C595-F184-81B9-A6DC6A7C4ECB}"/>
              </a:ext>
            </a:extLst>
          </p:cNvPr>
          <p:cNvSpPr txBox="1"/>
          <p:nvPr/>
        </p:nvSpPr>
        <p:spPr>
          <a:xfrm>
            <a:off x="-476250" y="741145"/>
            <a:ext cx="9144000" cy="1101199"/>
          </a:xfrm>
          <a:prstGeom prst="rect">
            <a:avLst/>
          </a:prstGeom>
          <a:noFill/>
        </p:spPr>
        <p:txBody>
          <a:bodyPr wrap="square">
            <a:spAutoFit/>
          </a:bodyPr>
          <a:lstStyle/>
          <a:p>
            <a:pPr marL="703489" lvl="1">
              <a:lnSpc>
                <a:spcPct val="90000"/>
              </a:lnSpc>
              <a:spcBef>
                <a:spcPts val="900"/>
              </a:spcBef>
              <a:spcAft>
                <a:spcPts val="900"/>
              </a:spcAft>
              <a:buSzPct val="145000"/>
            </a:pPr>
            <a:r>
              <a:rPr lang="en" sz="2800" b="1" dirty="0">
                <a:solidFill>
                  <a:srgbClr val="3D3D3D"/>
                </a:solidFill>
                <a:latin typeface="Aptos" panose="020B0004020202020204" pitchFamily="34" charset="0"/>
                <a:ea typeface="Tahoma" panose="020B0604030504040204" pitchFamily="34" charset="0"/>
                <a:cs typeface="Tahoma" panose="020B0604030504040204" pitchFamily="34" charset="0"/>
              </a:rPr>
              <a:t>LET’S START WITH RCSB</a:t>
            </a:r>
          </a:p>
          <a:p>
            <a:pPr marL="703489" lvl="1">
              <a:lnSpc>
                <a:spcPct val="90000"/>
              </a:lnSpc>
              <a:spcBef>
                <a:spcPts val="900"/>
              </a:spcBef>
              <a:spcAft>
                <a:spcPts val="900"/>
              </a:spcAft>
              <a:buSzPct val="145000"/>
            </a:pPr>
            <a:r>
              <a:rPr lang="en" sz="2800" b="1" dirty="0">
                <a:solidFill>
                  <a:srgbClr val="3D3D3D"/>
                </a:solidFill>
                <a:latin typeface="Aptos" panose="020B0004020202020204" pitchFamily="34" charset="0"/>
                <a:ea typeface="Tahoma" panose="020B0604030504040204" pitchFamily="34" charset="0"/>
                <a:cs typeface="Tahoma" panose="020B0604030504040204" pitchFamily="34" charset="0"/>
              </a:rPr>
              <a:t>and </a:t>
            </a:r>
            <a:r>
              <a:rPr lang="en" sz="2800" b="1" dirty="0" err="1">
                <a:solidFill>
                  <a:srgbClr val="3D3D3D"/>
                </a:solidFill>
                <a:latin typeface="Aptos" panose="020B0004020202020204" pitchFamily="34" charset="0"/>
                <a:ea typeface="Tahoma" panose="020B0604030504040204" pitchFamily="34" charset="0"/>
                <a:cs typeface="Tahoma" panose="020B0604030504040204" pitchFamily="34" charset="0"/>
              </a:rPr>
              <a:t>jupyter</a:t>
            </a:r>
            <a:r>
              <a:rPr lang="en" sz="2800" b="1" dirty="0">
                <a:solidFill>
                  <a:srgbClr val="3D3D3D"/>
                </a:solidFill>
                <a:latin typeface="Aptos" panose="020B0004020202020204" pitchFamily="34" charset="0"/>
                <a:ea typeface="Tahoma" panose="020B0604030504040204" pitchFamily="34" charset="0"/>
                <a:cs typeface="Tahoma" panose="020B0604030504040204" pitchFamily="34" charset="0"/>
              </a:rPr>
              <a:t> notebooks on </a:t>
            </a:r>
          </a:p>
        </p:txBody>
      </p:sp>
      <p:sp>
        <p:nvSpPr>
          <p:cNvPr id="7" name="TextBox 6">
            <a:extLst>
              <a:ext uri="{FF2B5EF4-FFF2-40B4-BE49-F238E27FC236}">
                <a16:creationId xmlns:a16="http://schemas.microsoft.com/office/drawing/2014/main" id="{66F28FC5-8568-62E5-931A-60E7CD50C324}"/>
              </a:ext>
            </a:extLst>
          </p:cNvPr>
          <p:cNvSpPr txBox="1"/>
          <p:nvPr/>
        </p:nvSpPr>
        <p:spPr>
          <a:xfrm>
            <a:off x="1877786" y="4181505"/>
            <a:ext cx="3494314" cy="507831"/>
          </a:xfrm>
          <a:prstGeom prst="rect">
            <a:avLst/>
          </a:prstGeom>
          <a:noFill/>
        </p:spPr>
        <p:txBody>
          <a:bodyPr wrap="square">
            <a:spAutoFit/>
          </a:bodyPr>
          <a:lstStyle/>
          <a:p>
            <a:r>
              <a:rPr lang="en-IT" dirty="0">
                <a:solidFill>
                  <a:schemeClr val="bg1"/>
                </a:solidFill>
              </a:rPr>
              <a:t>https://www.rcsb.org/</a:t>
            </a:r>
          </a:p>
        </p:txBody>
      </p:sp>
      <p:sp>
        <p:nvSpPr>
          <p:cNvPr id="4" name="TextBox 3">
            <a:extLst>
              <a:ext uri="{FF2B5EF4-FFF2-40B4-BE49-F238E27FC236}">
                <a16:creationId xmlns:a16="http://schemas.microsoft.com/office/drawing/2014/main" id="{BFAC677B-2759-F7B1-50A2-99243EDCA071}"/>
              </a:ext>
            </a:extLst>
          </p:cNvPr>
          <p:cNvSpPr txBox="1"/>
          <p:nvPr/>
        </p:nvSpPr>
        <p:spPr>
          <a:xfrm>
            <a:off x="3124200" y="2571750"/>
            <a:ext cx="4811484" cy="338554"/>
          </a:xfrm>
          <a:prstGeom prst="rect">
            <a:avLst/>
          </a:prstGeom>
          <a:noFill/>
        </p:spPr>
        <p:txBody>
          <a:bodyPr wrap="square">
            <a:spAutoFit/>
          </a:bodyPr>
          <a:lstStyle/>
          <a:p>
            <a:r>
              <a:rPr lang="en-IT" sz="1600" b="1" dirty="0">
                <a:latin typeface="Courier New" panose="02070309020205020404" pitchFamily="49" charset="0"/>
                <a:cs typeface="Courier New" panose="02070309020205020404" pitchFamily="49" charset="0"/>
              </a:rPr>
              <a:t>02-APIs/RCSB_Mapping.ipynb</a:t>
            </a:r>
          </a:p>
        </p:txBody>
      </p:sp>
    </p:spTree>
    <p:extLst>
      <p:ext uri="{BB962C8B-B14F-4D97-AF65-F5344CB8AC3E}">
        <p14:creationId xmlns:p14="http://schemas.microsoft.com/office/powerpoint/2010/main" val="703002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68EE6-35E9-3D84-C5E3-8702B3451BD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0D69EC8-A3A3-3DA5-27E7-973A28D4DBE2}"/>
              </a:ext>
            </a:extLst>
          </p:cNvPr>
          <p:cNvSpPr txBox="1"/>
          <p:nvPr/>
        </p:nvSpPr>
        <p:spPr>
          <a:xfrm>
            <a:off x="1371600" y="1504950"/>
            <a:ext cx="5029200" cy="2539157"/>
          </a:xfrm>
          <a:prstGeom prst="rect">
            <a:avLst/>
          </a:prstGeom>
          <a:noFill/>
        </p:spPr>
        <p:txBody>
          <a:bodyPr wrap="square">
            <a:spAutoFit/>
          </a:bodyPr>
          <a:lstStyle/>
          <a:p>
            <a:r>
              <a:rPr lang="en-GB" sz="1650" b="1" dirty="0">
                <a:solidFill>
                  <a:srgbClr val="333333"/>
                </a:solidFill>
                <a:latin typeface="Aptos" panose="020B0004020202020204" pitchFamily="34" charset="0"/>
              </a:rPr>
              <a:t>TABLE OF CONTENTS:</a:t>
            </a:r>
          </a:p>
          <a:p>
            <a:endParaRPr lang="en-GB" sz="1650" b="1" dirty="0">
              <a:solidFill>
                <a:srgbClr val="333333"/>
              </a:solidFill>
              <a:latin typeface="Aptos" panose="020B0004020202020204" pitchFamily="34" charset="0"/>
            </a:endParaRPr>
          </a:p>
          <a:p>
            <a:pPr marL="342900" indent="-342900">
              <a:buFontTx/>
              <a:buChar char="-"/>
            </a:pPr>
            <a:r>
              <a:rPr lang="en-GB" sz="1800" dirty="0">
                <a:solidFill>
                  <a:srgbClr val="333333"/>
                </a:solidFill>
                <a:latin typeface="Aptos" panose="020B0004020202020204" pitchFamily="34" charset="0"/>
              </a:rPr>
              <a:t>Why?</a:t>
            </a:r>
          </a:p>
          <a:p>
            <a:pPr marL="342900" indent="-342900">
              <a:buFontTx/>
              <a:buChar char="-"/>
            </a:pPr>
            <a:r>
              <a:rPr lang="en-GB" sz="1800" dirty="0">
                <a:solidFill>
                  <a:srgbClr val="333333"/>
                </a:solidFill>
                <a:latin typeface="Aptos" panose="020B0004020202020204" pitchFamily="34" charset="0"/>
              </a:rPr>
              <a:t>Basic software development concepts</a:t>
            </a:r>
          </a:p>
          <a:p>
            <a:pPr marL="342900" indent="-342900">
              <a:buFontTx/>
              <a:buChar char="-"/>
            </a:pPr>
            <a:r>
              <a:rPr lang="en-GB" sz="1800" dirty="0">
                <a:solidFill>
                  <a:srgbClr val="333333"/>
                </a:solidFill>
                <a:latin typeface="Aptos" panose="020B0004020202020204" pitchFamily="34" charset="0"/>
              </a:rPr>
              <a:t>Basic approaches to development</a:t>
            </a:r>
          </a:p>
          <a:p>
            <a:endParaRPr lang="en-GB" sz="1800" dirty="0">
              <a:solidFill>
                <a:srgbClr val="333333"/>
              </a:solidFill>
              <a:latin typeface="Aptos" panose="020B0004020202020204" pitchFamily="34" charset="0"/>
            </a:endParaRPr>
          </a:p>
          <a:p>
            <a:r>
              <a:rPr lang="en-GB" sz="1800" b="1" dirty="0">
                <a:solidFill>
                  <a:srgbClr val="333333"/>
                </a:solidFill>
                <a:latin typeface="Aptos" panose="020B0004020202020204" pitchFamily="34" charset="0"/>
              </a:rPr>
              <a:t>SECONDARY GOALS:</a:t>
            </a:r>
          </a:p>
          <a:p>
            <a:endParaRPr lang="en-GB" sz="1800" b="1" dirty="0">
              <a:solidFill>
                <a:srgbClr val="333333"/>
              </a:solidFill>
              <a:latin typeface="Aptos" panose="020B0004020202020204" pitchFamily="34" charset="0"/>
            </a:endParaRPr>
          </a:p>
          <a:p>
            <a:pPr marL="342900" indent="-342900">
              <a:buFontTx/>
              <a:buChar char="-"/>
            </a:pPr>
            <a:r>
              <a:rPr lang="en-GB" sz="1800" dirty="0">
                <a:solidFill>
                  <a:srgbClr val="333333"/>
                </a:solidFill>
                <a:latin typeface="Aptos" panose="020B0004020202020204" pitchFamily="34" charset="0"/>
              </a:rPr>
              <a:t>Work as a team</a:t>
            </a:r>
          </a:p>
        </p:txBody>
      </p:sp>
    </p:spTree>
    <p:extLst>
      <p:ext uri="{BB962C8B-B14F-4D97-AF65-F5344CB8AC3E}">
        <p14:creationId xmlns:p14="http://schemas.microsoft.com/office/powerpoint/2010/main" val="735132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9370F-AD78-65BD-93DA-2AEFA107CD3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D38C150-F768-A16D-D455-BC27D3D6D061}"/>
              </a:ext>
            </a:extLst>
          </p:cNvPr>
          <p:cNvSpPr txBox="1"/>
          <p:nvPr/>
        </p:nvSpPr>
        <p:spPr>
          <a:xfrm>
            <a:off x="-476250" y="741145"/>
            <a:ext cx="9144000" cy="482568"/>
          </a:xfrm>
          <a:prstGeom prst="rect">
            <a:avLst/>
          </a:prstGeom>
          <a:noFill/>
        </p:spPr>
        <p:txBody>
          <a:bodyPr wrap="square">
            <a:spAutoFit/>
          </a:bodyPr>
          <a:lstStyle/>
          <a:p>
            <a:pPr marL="703489" lvl="1">
              <a:lnSpc>
                <a:spcPct val="90000"/>
              </a:lnSpc>
              <a:spcBef>
                <a:spcPts val="900"/>
              </a:spcBef>
              <a:spcAft>
                <a:spcPts val="900"/>
              </a:spcAft>
              <a:buSzPct val="145000"/>
            </a:pPr>
            <a:r>
              <a:rPr lang="en" sz="2800" b="1" dirty="0">
                <a:solidFill>
                  <a:srgbClr val="3D3D3D"/>
                </a:solidFill>
                <a:latin typeface="Aptos" panose="020B0004020202020204" pitchFamily="34" charset="0"/>
                <a:ea typeface="Tahoma" panose="020B0604030504040204" pitchFamily="34" charset="0"/>
                <a:cs typeface="Tahoma" panose="020B0604030504040204" pitchFamily="34" charset="0"/>
              </a:rPr>
              <a:t>RESTful</a:t>
            </a:r>
          </a:p>
        </p:txBody>
      </p:sp>
      <p:sp>
        <p:nvSpPr>
          <p:cNvPr id="7" name="TextBox 6">
            <a:extLst>
              <a:ext uri="{FF2B5EF4-FFF2-40B4-BE49-F238E27FC236}">
                <a16:creationId xmlns:a16="http://schemas.microsoft.com/office/drawing/2014/main" id="{84B1F9A2-FD52-1D6E-8EAB-BDEFAB92EB3D}"/>
              </a:ext>
            </a:extLst>
          </p:cNvPr>
          <p:cNvSpPr txBox="1"/>
          <p:nvPr/>
        </p:nvSpPr>
        <p:spPr>
          <a:xfrm>
            <a:off x="1877786" y="4181505"/>
            <a:ext cx="3494314" cy="507831"/>
          </a:xfrm>
          <a:prstGeom prst="rect">
            <a:avLst/>
          </a:prstGeom>
          <a:noFill/>
        </p:spPr>
        <p:txBody>
          <a:bodyPr wrap="square">
            <a:spAutoFit/>
          </a:bodyPr>
          <a:lstStyle/>
          <a:p>
            <a:r>
              <a:rPr lang="en-IT" dirty="0">
                <a:solidFill>
                  <a:schemeClr val="bg1"/>
                </a:solidFill>
              </a:rPr>
              <a:t>https://www.rcsb.org/</a:t>
            </a:r>
          </a:p>
        </p:txBody>
      </p:sp>
      <p:sp>
        <p:nvSpPr>
          <p:cNvPr id="2" name="TextBox 1">
            <a:extLst>
              <a:ext uri="{FF2B5EF4-FFF2-40B4-BE49-F238E27FC236}">
                <a16:creationId xmlns:a16="http://schemas.microsoft.com/office/drawing/2014/main" id="{9BAF1BE0-C6C4-F6BC-8193-DE1543550A00}"/>
              </a:ext>
            </a:extLst>
          </p:cNvPr>
          <p:cNvSpPr txBox="1"/>
          <p:nvPr/>
        </p:nvSpPr>
        <p:spPr>
          <a:xfrm>
            <a:off x="914400" y="1261849"/>
            <a:ext cx="6588578" cy="3416320"/>
          </a:xfrm>
          <a:prstGeom prst="rect">
            <a:avLst/>
          </a:prstGeom>
          <a:noFill/>
        </p:spPr>
        <p:txBody>
          <a:bodyPr wrap="square">
            <a:spAutoFit/>
          </a:bodyPr>
          <a:lstStyle/>
          <a:p>
            <a:pPr marL="214313" indent="-214313" fontAlgn="base">
              <a:buFont typeface="Arial" panose="020B0604020202020204" pitchFamily="34" charset="0"/>
              <a:buChar char="•"/>
            </a:pPr>
            <a:r>
              <a:rPr lang="en-GB" sz="1800" b="1" dirty="0">
                <a:latin typeface="Aptos" panose="020B0004020202020204" pitchFamily="34" charset="0"/>
              </a:rPr>
              <a:t>Uniform interface</a:t>
            </a:r>
            <a:r>
              <a:rPr lang="en-GB" sz="1800" dirty="0">
                <a:latin typeface="Aptos" panose="020B0004020202020204" pitchFamily="34" charset="0"/>
              </a:rPr>
              <a:t>: One piece of data belong to a single URI</a:t>
            </a:r>
          </a:p>
          <a:p>
            <a:pPr marL="214313" indent="-214313" fontAlgn="base">
              <a:buFont typeface="Arial" panose="020B0604020202020204" pitchFamily="34" charset="0"/>
              <a:buChar char="•"/>
            </a:pPr>
            <a:r>
              <a:rPr lang="en-GB" sz="1800" b="1" dirty="0">
                <a:solidFill>
                  <a:srgbClr val="161616"/>
                </a:solidFill>
                <a:highlight>
                  <a:srgbClr val="FFFFFF"/>
                </a:highlight>
                <a:latin typeface="Aptos" panose="020B0004020202020204" pitchFamily="34" charset="0"/>
              </a:rPr>
              <a:t>Client-server decoupling</a:t>
            </a:r>
            <a:r>
              <a:rPr lang="en-GB" sz="1800" dirty="0">
                <a:solidFill>
                  <a:srgbClr val="161616"/>
                </a:solidFill>
                <a:highlight>
                  <a:srgbClr val="FFFFFF"/>
                </a:highlight>
                <a:latin typeface="Aptos" panose="020B0004020202020204" pitchFamily="34" charset="0"/>
              </a:rPr>
              <a:t>: You only need to know the URI of the server to interact</a:t>
            </a:r>
            <a:endParaRPr lang="en-GB" sz="1800" dirty="0">
              <a:latin typeface="Aptos" panose="020B0004020202020204" pitchFamily="34" charset="0"/>
            </a:endParaRPr>
          </a:p>
          <a:p>
            <a:pPr marL="214313" indent="-214313" fontAlgn="base">
              <a:buFont typeface="Arial" panose="020B0604020202020204" pitchFamily="34" charset="0"/>
              <a:buChar char="•"/>
            </a:pPr>
            <a:r>
              <a:rPr lang="en-GB" sz="1800" b="1" dirty="0">
                <a:latin typeface="Aptos" panose="020B0004020202020204" pitchFamily="34" charset="0"/>
              </a:rPr>
              <a:t>Statelessness</a:t>
            </a:r>
            <a:r>
              <a:rPr lang="en-GB" sz="1800" dirty="0">
                <a:latin typeface="Aptos" panose="020B0004020202020204" pitchFamily="34" charset="0"/>
              </a:rPr>
              <a:t>: all the information to process is included in the message, no previous operations required</a:t>
            </a:r>
          </a:p>
          <a:p>
            <a:pPr marL="214313" indent="-214313" fontAlgn="base">
              <a:buFont typeface="Arial" panose="020B0604020202020204" pitchFamily="34" charset="0"/>
              <a:buChar char="•"/>
            </a:pPr>
            <a:r>
              <a:rPr lang="en-GB" sz="1800" b="1" dirty="0" err="1">
                <a:latin typeface="Aptos" panose="020B0004020202020204" pitchFamily="34" charset="0"/>
              </a:rPr>
              <a:t>Cacheability</a:t>
            </a:r>
            <a:r>
              <a:rPr lang="en-GB" sz="1800" dirty="0">
                <a:latin typeface="Aptos" panose="020B0004020202020204" pitchFamily="34" charset="0"/>
              </a:rPr>
              <a:t>: everything that is cacheable must be cached, to improve performance (client AND server side)</a:t>
            </a:r>
          </a:p>
          <a:p>
            <a:pPr marL="214313" indent="-214313" fontAlgn="base">
              <a:buFont typeface="Arial" panose="020B0604020202020204" pitchFamily="34" charset="0"/>
              <a:buChar char="•"/>
            </a:pPr>
            <a:r>
              <a:rPr lang="en-GB" sz="1800" b="1" dirty="0">
                <a:latin typeface="Aptos" panose="020B0004020202020204" pitchFamily="34" charset="0"/>
              </a:rPr>
              <a:t>Layered system architecture</a:t>
            </a:r>
            <a:r>
              <a:rPr lang="en-GB" sz="1800" dirty="0">
                <a:latin typeface="Aptos" panose="020B0004020202020204" pitchFamily="34" charset="0"/>
              </a:rPr>
              <a:t>: the architecture is transparent to the layers inside</a:t>
            </a:r>
          </a:p>
          <a:p>
            <a:pPr marL="214313" indent="-214313" fontAlgn="base">
              <a:buFont typeface="Arial" panose="020B0604020202020204" pitchFamily="34" charset="0"/>
              <a:buChar char="•"/>
            </a:pPr>
            <a:r>
              <a:rPr lang="en-GB" sz="1800" b="1" dirty="0">
                <a:latin typeface="Aptos" panose="020B0004020202020204" pitchFamily="34" charset="0"/>
              </a:rPr>
              <a:t>Code on demand*</a:t>
            </a:r>
            <a:r>
              <a:rPr lang="en-GB" sz="1800" dirty="0">
                <a:latin typeface="Aptos" panose="020B0004020202020204" pitchFamily="34" charset="0"/>
              </a:rPr>
              <a:t>: could give runnable code as a response (this is risky and must be done only on-demand).</a:t>
            </a:r>
          </a:p>
          <a:p>
            <a:pPr fontAlgn="base"/>
            <a:endParaRPr lang="en-GB" sz="1800" dirty="0">
              <a:latin typeface="Aptos" panose="020B0004020202020204" pitchFamily="34" charset="0"/>
            </a:endParaRPr>
          </a:p>
        </p:txBody>
      </p:sp>
    </p:spTree>
    <p:extLst>
      <p:ext uri="{BB962C8B-B14F-4D97-AF65-F5344CB8AC3E}">
        <p14:creationId xmlns:p14="http://schemas.microsoft.com/office/powerpoint/2010/main" val="2707180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2B77B-0B2B-C3E6-8D78-E68F9E3CA46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7CE4589-0F6C-61E6-560E-7DF65DF5D56E}"/>
              </a:ext>
            </a:extLst>
          </p:cNvPr>
          <p:cNvSpPr txBox="1"/>
          <p:nvPr/>
        </p:nvSpPr>
        <p:spPr>
          <a:xfrm>
            <a:off x="-476250" y="741145"/>
            <a:ext cx="9144000" cy="482568"/>
          </a:xfrm>
          <a:prstGeom prst="rect">
            <a:avLst/>
          </a:prstGeom>
          <a:noFill/>
        </p:spPr>
        <p:txBody>
          <a:bodyPr wrap="square">
            <a:spAutoFit/>
          </a:bodyPr>
          <a:lstStyle/>
          <a:p>
            <a:pPr marL="703489" lvl="1">
              <a:lnSpc>
                <a:spcPct val="90000"/>
              </a:lnSpc>
              <a:spcBef>
                <a:spcPts val="900"/>
              </a:spcBef>
              <a:spcAft>
                <a:spcPts val="900"/>
              </a:spcAft>
              <a:buSzPct val="145000"/>
            </a:pPr>
            <a:r>
              <a:rPr lang="en" sz="2800" b="1" dirty="0">
                <a:solidFill>
                  <a:srgbClr val="3D3D3D"/>
                </a:solidFill>
                <a:latin typeface="Aptos" panose="020B0004020202020204" pitchFamily="34" charset="0"/>
                <a:ea typeface="Tahoma" panose="020B0604030504040204" pitchFamily="34" charset="0"/>
                <a:cs typeface="Tahoma" panose="020B0604030504040204" pitchFamily="34" charset="0"/>
              </a:rPr>
              <a:t>SOAP vs REST</a:t>
            </a:r>
          </a:p>
        </p:txBody>
      </p:sp>
      <p:sp>
        <p:nvSpPr>
          <p:cNvPr id="7" name="TextBox 6">
            <a:extLst>
              <a:ext uri="{FF2B5EF4-FFF2-40B4-BE49-F238E27FC236}">
                <a16:creationId xmlns:a16="http://schemas.microsoft.com/office/drawing/2014/main" id="{5083976D-6C55-1038-A4E2-1F0370E94827}"/>
              </a:ext>
            </a:extLst>
          </p:cNvPr>
          <p:cNvSpPr txBox="1"/>
          <p:nvPr/>
        </p:nvSpPr>
        <p:spPr>
          <a:xfrm>
            <a:off x="1877786" y="4181505"/>
            <a:ext cx="3494314" cy="507831"/>
          </a:xfrm>
          <a:prstGeom prst="rect">
            <a:avLst/>
          </a:prstGeom>
          <a:noFill/>
        </p:spPr>
        <p:txBody>
          <a:bodyPr wrap="square">
            <a:spAutoFit/>
          </a:bodyPr>
          <a:lstStyle/>
          <a:p>
            <a:r>
              <a:rPr lang="en-IT" dirty="0">
                <a:solidFill>
                  <a:schemeClr val="bg1"/>
                </a:solidFill>
              </a:rPr>
              <a:t>https://www.rcsb.org/</a:t>
            </a:r>
          </a:p>
        </p:txBody>
      </p:sp>
      <p:sp>
        <p:nvSpPr>
          <p:cNvPr id="3" name="TextBox 2">
            <a:extLst>
              <a:ext uri="{FF2B5EF4-FFF2-40B4-BE49-F238E27FC236}">
                <a16:creationId xmlns:a16="http://schemas.microsoft.com/office/drawing/2014/main" id="{47439AEC-B2B8-3B33-3BDA-089F2D6FD3B4}"/>
              </a:ext>
            </a:extLst>
          </p:cNvPr>
          <p:cNvSpPr txBox="1"/>
          <p:nvPr/>
        </p:nvSpPr>
        <p:spPr>
          <a:xfrm>
            <a:off x="643619" y="1687292"/>
            <a:ext cx="7192736" cy="1061829"/>
          </a:xfrm>
          <a:prstGeom prst="rect">
            <a:avLst/>
          </a:prstGeom>
          <a:noFill/>
        </p:spPr>
        <p:txBody>
          <a:bodyPr wrap="square">
            <a:spAutoFit/>
          </a:bodyPr>
          <a:lstStyle/>
          <a:p>
            <a:r>
              <a:rPr lang="en-GB" sz="1050" dirty="0">
                <a:solidFill>
                  <a:srgbClr val="000000"/>
                </a:solidFill>
                <a:latin typeface="Aptos" panose="020B0004020202020204" pitchFamily="34" charset="0"/>
              </a:rPr>
              <a:t>HTTP POST </a:t>
            </a:r>
            <a:r>
              <a:rPr lang="en-GB" sz="1050" dirty="0">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ReturnValue</a:t>
            </a:r>
            <a:r>
              <a:rPr lang="en-GB" sz="1050" dirty="0">
                <a:solidFill>
                  <a:srgbClr val="000000"/>
                </a:solidFill>
                <a:latin typeface="Aptos" panose="020B0004020202020204" pitchFamily="34" charset="0"/>
              </a:rPr>
              <a:t> HTTP</a:t>
            </a:r>
            <a:r>
              <a:rPr lang="en-GB" sz="1050" dirty="0">
                <a:solidFill>
                  <a:srgbClr val="666600"/>
                </a:solidFill>
                <a:latin typeface="Aptos" panose="020B0004020202020204" pitchFamily="34" charset="0"/>
              </a:rPr>
              <a:t>/</a:t>
            </a:r>
            <a:r>
              <a:rPr lang="en-GB" sz="1050" dirty="0">
                <a:solidFill>
                  <a:srgbClr val="006666"/>
                </a:solidFill>
                <a:latin typeface="Aptos" panose="020B0004020202020204" pitchFamily="34" charset="0"/>
              </a:rPr>
              <a:t>1.0</a:t>
            </a:r>
            <a:r>
              <a:rPr lang="en-GB" sz="1050" dirty="0">
                <a:solidFill>
                  <a:srgbClr val="000000"/>
                </a:solidFill>
                <a:latin typeface="Aptos" panose="020B0004020202020204" pitchFamily="34" charset="0"/>
              </a:rPr>
              <a:t>  </a:t>
            </a:r>
            <a:r>
              <a:rPr lang="en-GB" sz="1050" dirty="0">
                <a:solidFill>
                  <a:srgbClr val="660066"/>
                </a:solidFill>
                <a:latin typeface="Aptos" panose="020B0004020202020204" pitchFamily="34" charset="0"/>
              </a:rPr>
              <a:t>Host</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a:t>
            </a:r>
            <a:r>
              <a:rPr lang="en-GB" sz="1050" dirty="0" err="1">
                <a:solidFill>
                  <a:srgbClr val="000000"/>
                </a:solidFill>
                <a:latin typeface="Aptos" panose="020B0004020202020204" pitchFamily="34" charset="0"/>
              </a:rPr>
              <a:t>www</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abc</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net</a:t>
            </a:r>
            <a:r>
              <a:rPr lang="en-GB" sz="1050" dirty="0">
                <a:solidFill>
                  <a:srgbClr val="000000"/>
                </a:solidFill>
                <a:latin typeface="Aptos" panose="020B0004020202020204" pitchFamily="34" charset="0"/>
              </a:rPr>
              <a:t>  </a:t>
            </a:r>
            <a:r>
              <a:rPr lang="en-GB" sz="1050" dirty="0">
                <a:solidFill>
                  <a:srgbClr val="660066"/>
                </a:solidFill>
                <a:latin typeface="Aptos" panose="020B0004020202020204" pitchFamily="34" charset="0"/>
              </a:rPr>
              <a:t>Content</a:t>
            </a:r>
            <a:r>
              <a:rPr lang="en-GB" sz="1050" dirty="0">
                <a:solidFill>
                  <a:srgbClr val="666600"/>
                </a:solidFill>
                <a:latin typeface="Aptos" panose="020B0004020202020204" pitchFamily="34" charset="0"/>
              </a:rPr>
              <a:t>-</a:t>
            </a:r>
            <a:r>
              <a:rPr lang="en-GB" sz="1050" dirty="0">
                <a:solidFill>
                  <a:srgbClr val="660066"/>
                </a:solidFill>
                <a:latin typeface="Aptos" panose="020B0004020202020204" pitchFamily="34" charset="0"/>
              </a:rPr>
              <a:t>Type</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text</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xml</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charset </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utf</a:t>
            </a:r>
            <a:r>
              <a:rPr lang="en-GB" sz="1050" dirty="0">
                <a:solidFill>
                  <a:srgbClr val="666600"/>
                </a:solidFill>
                <a:latin typeface="Aptos" panose="020B0004020202020204" pitchFamily="34" charset="0"/>
              </a:rPr>
              <a:t>-</a:t>
            </a:r>
            <a:r>
              <a:rPr lang="en-GB" sz="1050" dirty="0">
                <a:solidFill>
                  <a:srgbClr val="006666"/>
                </a:solidFill>
                <a:latin typeface="Aptos" panose="020B0004020202020204" pitchFamily="34" charset="0"/>
              </a:rPr>
              <a:t>8</a:t>
            </a:r>
            <a:r>
              <a:rPr lang="en-GB" sz="1050" dirty="0">
                <a:solidFill>
                  <a:srgbClr val="000000"/>
                </a:solidFill>
                <a:latin typeface="Aptos" panose="020B0004020202020204" pitchFamily="34" charset="0"/>
              </a:rPr>
              <a:t> </a:t>
            </a:r>
            <a:r>
              <a:rPr lang="en-GB" sz="1050" dirty="0">
                <a:solidFill>
                  <a:srgbClr val="660066"/>
                </a:solidFill>
                <a:latin typeface="Aptos" panose="020B0004020202020204" pitchFamily="34" charset="0"/>
              </a:rPr>
              <a:t>Content</a:t>
            </a:r>
            <a:r>
              <a:rPr lang="en-GB" sz="1050" dirty="0">
                <a:solidFill>
                  <a:srgbClr val="666600"/>
                </a:solidFill>
                <a:latin typeface="Aptos" panose="020B0004020202020204" pitchFamily="34" charset="0"/>
              </a:rPr>
              <a:t>-</a:t>
            </a:r>
            <a:r>
              <a:rPr lang="en-GB" sz="1050" dirty="0">
                <a:solidFill>
                  <a:srgbClr val="660066"/>
                </a:solidFill>
                <a:latin typeface="Aptos" panose="020B0004020202020204" pitchFamily="34" charset="0"/>
              </a:rPr>
              <a:t>Length</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a:t>
            </a:r>
            <a:r>
              <a:rPr lang="en-GB" sz="1050" dirty="0" err="1">
                <a:solidFill>
                  <a:srgbClr val="000000"/>
                </a:solidFill>
                <a:latin typeface="Aptos" panose="020B0004020202020204" pitchFamily="34" charset="0"/>
              </a:rPr>
              <a:t>nnn</a:t>
            </a:r>
            <a:r>
              <a:rPr lang="en-GB" sz="1050" dirty="0">
                <a:solidFill>
                  <a:srgbClr val="000000"/>
                </a:solidFill>
                <a:latin typeface="Aptos" panose="020B0004020202020204" pitchFamily="34" charset="0"/>
              </a:rPr>
              <a:t> </a:t>
            </a:r>
          </a:p>
          <a:p>
            <a:r>
              <a:rPr lang="en-GB" sz="1050" dirty="0">
                <a:solidFill>
                  <a:srgbClr val="666600"/>
                </a:solidFill>
                <a:latin typeface="Aptos" panose="020B0004020202020204" pitchFamily="34" charset="0"/>
              </a:rPr>
              <a:t>&lt;?</a:t>
            </a:r>
            <a:r>
              <a:rPr lang="en-GB" sz="1050" dirty="0">
                <a:solidFill>
                  <a:srgbClr val="000000"/>
                </a:solidFill>
                <a:latin typeface="Aptos" panose="020B0004020202020204" pitchFamily="34" charset="0"/>
              </a:rPr>
              <a:t>xml version </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a:t>
            </a:r>
            <a:r>
              <a:rPr lang="en-GB" sz="1050" dirty="0">
                <a:solidFill>
                  <a:srgbClr val="008800"/>
                </a:solidFill>
                <a:latin typeface="Aptos" panose="020B0004020202020204" pitchFamily="34" charset="0"/>
              </a:rPr>
              <a:t>"1.0"</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Envelope</a:t>
            </a:r>
            <a:r>
              <a:rPr lang="en-GB" sz="1050" dirty="0">
                <a:solidFill>
                  <a:srgbClr val="000000"/>
                </a:solidFill>
                <a:latin typeface="Aptos" panose="020B0004020202020204" pitchFamily="34" charset="0"/>
              </a:rPr>
              <a:t> </a:t>
            </a:r>
            <a:r>
              <a:rPr lang="en-GB" sz="1050" dirty="0" err="1">
                <a:solidFill>
                  <a:srgbClr val="000000"/>
                </a:solidFill>
                <a:latin typeface="Aptos" panose="020B0004020202020204" pitchFamily="34" charset="0"/>
              </a:rPr>
              <a:t>xmlns</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a:t>
            </a:r>
            <a:r>
              <a:rPr lang="en-GB" sz="1050" dirty="0">
                <a:solidFill>
                  <a:srgbClr val="008800"/>
                </a:solidFill>
                <a:latin typeface="Aptos" panose="020B0004020202020204" pitchFamily="34" charset="0"/>
              </a:rPr>
              <a:t>"http://www.w3.org/2001/12/soap-envelope"</a:t>
            </a:r>
            <a:r>
              <a:rPr lang="en-GB" sz="1050" dirty="0">
                <a:solidFill>
                  <a:srgbClr val="000000"/>
                </a:solidFill>
                <a:latin typeface="Aptos" panose="020B0004020202020204" pitchFamily="34" charset="0"/>
              </a:rPr>
              <a:t> </a:t>
            </a:r>
          </a:p>
          <a:p>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encodingStyle</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a:t>
            </a:r>
            <a:r>
              <a:rPr lang="en-GB" sz="1050" dirty="0">
                <a:solidFill>
                  <a:srgbClr val="008800"/>
                </a:solidFill>
                <a:latin typeface="Aptos" panose="020B0004020202020204" pitchFamily="34" charset="0"/>
              </a:rPr>
              <a:t>"http://www.w3.org/2001/12/soap-encoding"</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p>
          <a:p>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Body</a:t>
            </a:r>
            <a:r>
              <a:rPr lang="en-GB" sz="1050" dirty="0">
                <a:solidFill>
                  <a:srgbClr val="000000"/>
                </a:solidFill>
                <a:latin typeface="Aptos" panose="020B0004020202020204" pitchFamily="34" charset="0"/>
              </a:rPr>
              <a:t> </a:t>
            </a:r>
            <a:r>
              <a:rPr lang="en-GB" sz="1050" dirty="0" err="1">
                <a:solidFill>
                  <a:srgbClr val="000000"/>
                </a:solidFill>
                <a:latin typeface="Aptos" panose="020B0004020202020204" pitchFamily="34" charset="0"/>
              </a:rPr>
              <a:t>xmlns</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m</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a:t>
            </a:r>
            <a:r>
              <a:rPr lang="en-GB" sz="1050" dirty="0">
                <a:solidFill>
                  <a:srgbClr val="008800"/>
                </a:solidFill>
                <a:latin typeface="Aptos" panose="020B0004020202020204" pitchFamily="34" charset="0"/>
              </a:rPr>
              <a:t>"http://</a:t>
            </a:r>
            <a:r>
              <a:rPr lang="en-GB" sz="1050" dirty="0" err="1">
                <a:solidFill>
                  <a:srgbClr val="008800"/>
                </a:solidFill>
                <a:latin typeface="Aptos" panose="020B0004020202020204" pitchFamily="34" charset="0"/>
              </a:rPr>
              <a:t>www.abc.net</a:t>
            </a:r>
            <a:r>
              <a:rPr lang="en-GB" sz="1050" dirty="0">
                <a:solidFill>
                  <a:srgbClr val="008800"/>
                </a:solidFill>
                <a:latin typeface="Aptos" panose="020B0004020202020204" pitchFamily="34" charset="0"/>
              </a:rPr>
              <a:t>/values"</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m</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Value</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m</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ValueName</a:t>
            </a:r>
            <a:r>
              <a:rPr lang="en-GB" sz="1050" dirty="0">
                <a:solidFill>
                  <a:srgbClr val="666600"/>
                </a:solidFill>
                <a:latin typeface="Aptos" panose="020B0004020202020204" pitchFamily="34" charset="0"/>
              </a:rPr>
              <a:t>&gt;</a:t>
            </a:r>
            <a:r>
              <a:rPr lang="en-GB" sz="1050" dirty="0">
                <a:solidFill>
                  <a:srgbClr val="660066"/>
                </a:solidFill>
                <a:latin typeface="Aptos" panose="020B0004020202020204" pitchFamily="34" charset="0"/>
              </a:rPr>
              <a:t>Temperature</a:t>
            </a:r>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m</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ValueName</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m</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GetValue</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Body</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p>
          <a:p>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Envelope</a:t>
            </a:r>
            <a:r>
              <a:rPr lang="en-GB" sz="1050" dirty="0">
                <a:solidFill>
                  <a:srgbClr val="666600"/>
                </a:solidFill>
                <a:latin typeface="Aptos" panose="020B0004020202020204" pitchFamily="34" charset="0"/>
              </a:rPr>
              <a:t>&gt;</a:t>
            </a:r>
            <a:endParaRPr lang="en-IT" sz="1050" dirty="0">
              <a:latin typeface="Aptos" panose="020B0004020202020204" pitchFamily="34" charset="0"/>
            </a:endParaRPr>
          </a:p>
        </p:txBody>
      </p:sp>
      <p:sp>
        <p:nvSpPr>
          <p:cNvPr id="4" name="TextBox 3">
            <a:extLst>
              <a:ext uri="{FF2B5EF4-FFF2-40B4-BE49-F238E27FC236}">
                <a16:creationId xmlns:a16="http://schemas.microsoft.com/office/drawing/2014/main" id="{2402B53B-88A3-F808-DC9A-6E6709F7839D}"/>
              </a:ext>
            </a:extLst>
          </p:cNvPr>
          <p:cNvSpPr txBox="1"/>
          <p:nvPr/>
        </p:nvSpPr>
        <p:spPr>
          <a:xfrm>
            <a:off x="643619" y="2802288"/>
            <a:ext cx="7870371" cy="1061829"/>
          </a:xfrm>
          <a:prstGeom prst="rect">
            <a:avLst/>
          </a:prstGeom>
          <a:noFill/>
        </p:spPr>
        <p:txBody>
          <a:bodyPr wrap="square">
            <a:spAutoFit/>
          </a:bodyPr>
          <a:lstStyle/>
          <a:p>
            <a:r>
              <a:rPr lang="en-GB" sz="1050" dirty="0">
                <a:solidFill>
                  <a:srgbClr val="000000"/>
                </a:solidFill>
                <a:latin typeface="Aptos" panose="020B0004020202020204" pitchFamily="34" charset="0"/>
              </a:rPr>
              <a:t>HTTP</a:t>
            </a:r>
            <a:r>
              <a:rPr lang="en-GB" sz="1050" dirty="0">
                <a:solidFill>
                  <a:srgbClr val="666600"/>
                </a:solidFill>
                <a:latin typeface="Aptos" panose="020B0004020202020204" pitchFamily="34" charset="0"/>
              </a:rPr>
              <a:t>/</a:t>
            </a:r>
            <a:r>
              <a:rPr lang="en-GB" sz="1050" dirty="0">
                <a:solidFill>
                  <a:srgbClr val="006666"/>
                </a:solidFill>
                <a:latin typeface="Aptos" panose="020B0004020202020204" pitchFamily="34" charset="0"/>
              </a:rPr>
              <a:t>1.0</a:t>
            </a:r>
            <a:r>
              <a:rPr lang="en-GB" sz="1050" dirty="0">
                <a:solidFill>
                  <a:srgbClr val="000000"/>
                </a:solidFill>
                <a:latin typeface="Aptos" panose="020B0004020202020204" pitchFamily="34" charset="0"/>
              </a:rPr>
              <a:t> </a:t>
            </a:r>
            <a:r>
              <a:rPr lang="en-GB" sz="1050" dirty="0">
                <a:solidFill>
                  <a:srgbClr val="006666"/>
                </a:solidFill>
                <a:latin typeface="Aptos" panose="020B0004020202020204" pitchFamily="34" charset="0"/>
              </a:rPr>
              <a:t>200</a:t>
            </a:r>
            <a:r>
              <a:rPr lang="en-GB" sz="1050" dirty="0">
                <a:solidFill>
                  <a:srgbClr val="000000"/>
                </a:solidFill>
                <a:latin typeface="Aptos" panose="020B0004020202020204" pitchFamily="34" charset="0"/>
              </a:rPr>
              <a:t> OK </a:t>
            </a:r>
            <a:r>
              <a:rPr lang="en-GB" sz="1050" dirty="0">
                <a:solidFill>
                  <a:srgbClr val="660066"/>
                </a:solidFill>
                <a:latin typeface="Aptos" panose="020B0004020202020204" pitchFamily="34" charset="0"/>
              </a:rPr>
              <a:t>Content</a:t>
            </a:r>
            <a:r>
              <a:rPr lang="en-GB" sz="1050" dirty="0">
                <a:solidFill>
                  <a:srgbClr val="666600"/>
                </a:solidFill>
                <a:latin typeface="Aptos" panose="020B0004020202020204" pitchFamily="34" charset="0"/>
              </a:rPr>
              <a:t>-</a:t>
            </a:r>
            <a:r>
              <a:rPr lang="en-GB" sz="1050" dirty="0">
                <a:solidFill>
                  <a:srgbClr val="660066"/>
                </a:solidFill>
                <a:latin typeface="Aptos" panose="020B0004020202020204" pitchFamily="34" charset="0"/>
              </a:rPr>
              <a:t>Type</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text</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xml</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charset </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utf</a:t>
            </a:r>
            <a:r>
              <a:rPr lang="en-GB" sz="1050" dirty="0">
                <a:solidFill>
                  <a:srgbClr val="666600"/>
                </a:solidFill>
                <a:latin typeface="Aptos" panose="020B0004020202020204" pitchFamily="34" charset="0"/>
              </a:rPr>
              <a:t>-</a:t>
            </a:r>
            <a:r>
              <a:rPr lang="en-GB" sz="1050" dirty="0">
                <a:solidFill>
                  <a:srgbClr val="006666"/>
                </a:solidFill>
                <a:latin typeface="Aptos" panose="020B0004020202020204" pitchFamily="34" charset="0"/>
              </a:rPr>
              <a:t>8</a:t>
            </a:r>
            <a:r>
              <a:rPr lang="en-GB" sz="1050" dirty="0">
                <a:solidFill>
                  <a:srgbClr val="000000"/>
                </a:solidFill>
                <a:latin typeface="Aptos" panose="020B0004020202020204" pitchFamily="34" charset="0"/>
              </a:rPr>
              <a:t> </a:t>
            </a:r>
            <a:r>
              <a:rPr lang="en-GB" sz="1050" dirty="0">
                <a:solidFill>
                  <a:srgbClr val="660066"/>
                </a:solidFill>
                <a:latin typeface="Aptos" panose="020B0004020202020204" pitchFamily="34" charset="0"/>
              </a:rPr>
              <a:t>Content</a:t>
            </a:r>
            <a:r>
              <a:rPr lang="en-GB" sz="1050" dirty="0">
                <a:solidFill>
                  <a:srgbClr val="666600"/>
                </a:solidFill>
                <a:latin typeface="Aptos" panose="020B0004020202020204" pitchFamily="34" charset="0"/>
              </a:rPr>
              <a:t>-</a:t>
            </a:r>
            <a:r>
              <a:rPr lang="en-GB" sz="1050" dirty="0">
                <a:solidFill>
                  <a:srgbClr val="660066"/>
                </a:solidFill>
                <a:latin typeface="Aptos" panose="020B0004020202020204" pitchFamily="34" charset="0"/>
              </a:rPr>
              <a:t>Length</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a:t>
            </a:r>
            <a:r>
              <a:rPr lang="en-GB" sz="1050" dirty="0" err="1">
                <a:solidFill>
                  <a:srgbClr val="000000"/>
                </a:solidFill>
                <a:latin typeface="Aptos" panose="020B0004020202020204" pitchFamily="34" charset="0"/>
              </a:rPr>
              <a:t>nnn</a:t>
            </a:r>
            <a:r>
              <a:rPr lang="en-GB" sz="1050" dirty="0">
                <a:solidFill>
                  <a:srgbClr val="000000"/>
                </a:solidFill>
                <a:latin typeface="Aptos" panose="020B0004020202020204" pitchFamily="34" charset="0"/>
              </a:rPr>
              <a:t> </a:t>
            </a:r>
          </a:p>
          <a:p>
            <a:r>
              <a:rPr lang="en-GB" sz="1050" dirty="0">
                <a:solidFill>
                  <a:srgbClr val="666600"/>
                </a:solidFill>
                <a:latin typeface="Aptos" panose="020B0004020202020204" pitchFamily="34" charset="0"/>
              </a:rPr>
              <a:t>&lt;?</a:t>
            </a:r>
            <a:r>
              <a:rPr lang="en-GB" sz="1050" dirty="0">
                <a:solidFill>
                  <a:srgbClr val="000000"/>
                </a:solidFill>
                <a:latin typeface="Aptos" panose="020B0004020202020204" pitchFamily="34" charset="0"/>
              </a:rPr>
              <a:t>xml version </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a:t>
            </a:r>
            <a:r>
              <a:rPr lang="en-GB" sz="1050" dirty="0">
                <a:solidFill>
                  <a:srgbClr val="008800"/>
                </a:solidFill>
                <a:latin typeface="Aptos" panose="020B0004020202020204" pitchFamily="34" charset="0"/>
              </a:rPr>
              <a:t>"1.0"</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Envelope</a:t>
            </a:r>
            <a:r>
              <a:rPr lang="en-GB" sz="1050" dirty="0">
                <a:solidFill>
                  <a:srgbClr val="000000"/>
                </a:solidFill>
                <a:latin typeface="Aptos" panose="020B0004020202020204" pitchFamily="34" charset="0"/>
              </a:rPr>
              <a:t> </a:t>
            </a:r>
            <a:r>
              <a:rPr lang="en-GB" sz="1050" dirty="0" err="1">
                <a:solidFill>
                  <a:srgbClr val="000000"/>
                </a:solidFill>
                <a:latin typeface="Aptos" panose="020B0004020202020204" pitchFamily="34" charset="0"/>
              </a:rPr>
              <a:t>xmlns</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a:t>
            </a:r>
            <a:r>
              <a:rPr lang="en-GB" sz="1050" dirty="0">
                <a:solidFill>
                  <a:srgbClr val="008800"/>
                </a:solidFill>
                <a:latin typeface="Aptos" panose="020B0004020202020204" pitchFamily="34" charset="0"/>
              </a:rPr>
              <a:t>"http://www.w3.org/2001/12/soap-envelope"</a:t>
            </a:r>
            <a:r>
              <a:rPr lang="en-GB" sz="1050" dirty="0">
                <a:solidFill>
                  <a:srgbClr val="000000"/>
                </a:solidFill>
                <a:latin typeface="Aptos" panose="020B0004020202020204" pitchFamily="34" charset="0"/>
              </a:rPr>
              <a:t> </a:t>
            </a:r>
          </a:p>
          <a:p>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encodingStyle</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a:t>
            </a:r>
            <a:r>
              <a:rPr lang="en-GB" sz="1050" dirty="0">
                <a:solidFill>
                  <a:srgbClr val="008800"/>
                </a:solidFill>
                <a:latin typeface="Aptos" panose="020B0004020202020204" pitchFamily="34" charset="0"/>
              </a:rPr>
              <a:t>"http://www.w3.org/2001/12/soap-encoding"</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p>
          <a:p>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Body</a:t>
            </a:r>
            <a:r>
              <a:rPr lang="en-GB" sz="1050" dirty="0">
                <a:solidFill>
                  <a:srgbClr val="000000"/>
                </a:solidFill>
                <a:latin typeface="Aptos" panose="020B0004020202020204" pitchFamily="34" charset="0"/>
              </a:rPr>
              <a:t> </a:t>
            </a:r>
            <a:r>
              <a:rPr lang="en-GB" sz="1050" dirty="0" err="1">
                <a:solidFill>
                  <a:srgbClr val="000000"/>
                </a:solidFill>
                <a:latin typeface="Aptos" panose="020B0004020202020204" pitchFamily="34" charset="0"/>
              </a:rPr>
              <a:t>xmlns</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m</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a:t>
            </a:r>
            <a:r>
              <a:rPr lang="en-GB" sz="1050" dirty="0">
                <a:solidFill>
                  <a:srgbClr val="008800"/>
                </a:solidFill>
                <a:latin typeface="Aptos" panose="020B0004020202020204" pitchFamily="34" charset="0"/>
              </a:rPr>
              <a:t>"http://</a:t>
            </a:r>
            <a:r>
              <a:rPr lang="en-GB" sz="1050" dirty="0" err="1">
                <a:solidFill>
                  <a:srgbClr val="008800"/>
                </a:solidFill>
                <a:latin typeface="Aptos" panose="020B0004020202020204" pitchFamily="34" charset="0"/>
              </a:rPr>
              <a:t>www.abc.net</a:t>
            </a:r>
            <a:r>
              <a:rPr lang="en-GB" sz="1050" dirty="0">
                <a:solidFill>
                  <a:srgbClr val="008800"/>
                </a:solidFill>
                <a:latin typeface="Aptos" panose="020B0004020202020204" pitchFamily="34" charset="0"/>
              </a:rPr>
              <a:t>/values"</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&lt;</a:t>
            </a:r>
            <a:r>
              <a:rPr lang="en-GB" sz="1050" dirty="0">
                <a:solidFill>
                  <a:srgbClr val="000000"/>
                </a:solidFill>
                <a:latin typeface="Aptos" panose="020B0004020202020204" pitchFamily="34" charset="0"/>
              </a:rPr>
              <a:t>m</a:t>
            </a:r>
            <a:r>
              <a:rPr lang="en-GB" sz="1050" dirty="0">
                <a:solidFill>
                  <a:srgbClr val="666600"/>
                </a:solidFill>
                <a:latin typeface="Aptos" panose="020B0004020202020204" pitchFamily="34" charset="0"/>
              </a:rPr>
              <a:t>:</a:t>
            </a:r>
            <a:r>
              <a:rPr lang="en-GB" sz="1050" dirty="0">
                <a:solidFill>
                  <a:srgbClr val="660066"/>
                </a:solidFill>
                <a:latin typeface="Aptos" panose="020B0004020202020204" pitchFamily="34" charset="0"/>
              </a:rPr>
              <a:t> </a:t>
            </a:r>
            <a:r>
              <a:rPr lang="en-GB" sz="1050" dirty="0" err="1">
                <a:solidFill>
                  <a:srgbClr val="660066"/>
                </a:solidFill>
                <a:latin typeface="Aptos" panose="020B0004020202020204" pitchFamily="34" charset="0"/>
              </a:rPr>
              <a:t>ValueResponse</a:t>
            </a:r>
            <a:r>
              <a:rPr lang="en-GB" sz="1050" dirty="0">
                <a:solidFill>
                  <a:srgbClr val="660066"/>
                </a:solidFill>
                <a:latin typeface="Aptos" panose="020B0004020202020204" pitchFamily="34" charset="0"/>
              </a:rPr>
              <a:t> </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&lt;</a:t>
            </a:r>
            <a:r>
              <a:rPr lang="en-GB" sz="1050" dirty="0">
                <a:solidFill>
                  <a:srgbClr val="000000"/>
                </a:solidFill>
                <a:latin typeface="Aptos" panose="020B0004020202020204" pitchFamily="34" charset="0"/>
              </a:rPr>
              <a:t>m</a:t>
            </a:r>
            <a:r>
              <a:rPr lang="en-GB" sz="1050" dirty="0">
                <a:solidFill>
                  <a:srgbClr val="666600"/>
                </a:solidFill>
                <a:latin typeface="Aptos" panose="020B0004020202020204" pitchFamily="34" charset="0"/>
              </a:rPr>
              <a:t>:</a:t>
            </a:r>
            <a:r>
              <a:rPr lang="en-GB" sz="1050" dirty="0">
                <a:solidFill>
                  <a:srgbClr val="660066"/>
                </a:solidFill>
                <a:latin typeface="Aptos" panose="020B0004020202020204" pitchFamily="34" charset="0"/>
              </a:rPr>
              <a:t> Value </a:t>
            </a:r>
            <a:r>
              <a:rPr lang="en-GB" sz="1050" dirty="0">
                <a:solidFill>
                  <a:srgbClr val="666600"/>
                </a:solidFill>
                <a:latin typeface="Aptos" panose="020B0004020202020204" pitchFamily="34" charset="0"/>
              </a:rPr>
              <a:t>&gt;</a:t>
            </a:r>
            <a:r>
              <a:rPr lang="en-GB" sz="1050" dirty="0">
                <a:solidFill>
                  <a:srgbClr val="660066"/>
                </a:solidFill>
                <a:latin typeface="Aptos" panose="020B0004020202020204" pitchFamily="34" charset="0"/>
              </a:rPr>
              <a:t>25.0</a:t>
            </a:r>
            <a:r>
              <a:rPr lang="en-GB" sz="1050" dirty="0">
                <a:solidFill>
                  <a:srgbClr val="666600"/>
                </a:solidFill>
                <a:latin typeface="Aptos" panose="020B0004020202020204" pitchFamily="34" charset="0"/>
              </a:rPr>
              <a:t>&lt;/</a:t>
            </a:r>
            <a:r>
              <a:rPr lang="en-GB" sz="1050" dirty="0">
                <a:solidFill>
                  <a:srgbClr val="000000"/>
                </a:solidFill>
                <a:latin typeface="Aptos" panose="020B0004020202020204" pitchFamily="34" charset="0"/>
              </a:rPr>
              <a:t>m</a:t>
            </a:r>
            <a:r>
              <a:rPr lang="en-GB" sz="1050" dirty="0">
                <a:solidFill>
                  <a:srgbClr val="666600"/>
                </a:solidFill>
                <a:latin typeface="Aptos" panose="020B0004020202020204" pitchFamily="34" charset="0"/>
              </a:rPr>
              <a:t>:</a:t>
            </a:r>
            <a:r>
              <a:rPr lang="en-GB" sz="1050" dirty="0">
                <a:solidFill>
                  <a:srgbClr val="660066"/>
                </a:solidFill>
                <a:latin typeface="Aptos" panose="020B0004020202020204" pitchFamily="34" charset="0"/>
              </a:rPr>
              <a:t> Value</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p>
          <a:p>
            <a:r>
              <a:rPr lang="en-GB" sz="1050" dirty="0">
                <a:solidFill>
                  <a:srgbClr val="666600"/>
                </a:solidFill>
                <a:latin typeface="Aptos" panose="020B0004020202020204" pitchFamily="34" charset="0"/>
              </a:rPr>
              <a:t>&lt;/</a:t>
            </a:r>
            <a:r>
              <a:rPr lang="en-GB" sz="1050" dirty="0">
                <a:solidFill>
                  <a:srgbClr val="000000"/>
                </a:solidFill>
                <a:latin typeface="Aptos" panose="020B0004020202020204" pitchFamily="34" charset="0"/>
              </a:rPr>
              <a:t>m</a:t>
            </a:r>
            <a:r>
              <a:rPr lang="en-GB" sz="1050" dirty="0">
                <a:solidFill>
                  <a:srgbClr val="666600"/>
                </a:solidFill>
                <a:latin typeface="Aptos" panose="020B0004020202020204" pitchFamily="34" charset="0"/>
              </a:rPr>
              <a:t>:</a:t>
            </a:r>
            <a:r>
              <a:rPr lang="en-GB" sz="1050" dirty="0">
                <a:solidFill>
                  <a:srgbClr val="660066"/>
                </a:solidFill>
                <a:latin typeface="Aptos" panose="020B0004020202020204" pitchFamily="34" charset="0"/>
              </a:rPr>
              <a:t> </a:t>
            </a:r>
            <a:r>
              <a:rPr lang="en-GB" sz="1050" dirty="0" err="1">
                <a:solidFill>
                  <a:srgbClr val="660066"/>
                </a:solidFill>
                <a:latin typeface="Aptos" panose="020B0004020202020204" pitchFamily="34" charset="0"/>
              </a:rPr>
              <a:t>ValueResponse</a:t>
            </a:r>
            <a:r>
              <a:rPr lang="en-GB" sz="1050" dirty="0">
                <a:solidFill>
                  <a:srgbClr val="660066"/>
                </a:solidFill>
                <a:latin typeface="Aptos" panose="020B0004020202020204" pitchFamily="34" charset="0"/>
              </a:rPr>
              <a:t> </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Body</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p>
          <a:p>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Envelope</a:t>
            </a:r>
            <a:r>
              <a:rPr lang="en-GB" sz="1050" dirty="0">
                <a:solidFill>
                  <a:srgbClr val="666600"/>
                </a:solidFill>
                <a:latin typeface="Aptos" panose="020B0004020202020204" pitchFamily="34" charset="0"/>
              </a:rPr>
              <a:t>&gt;</a:t>
            </a:r>
            <a:endParaRPr lang="en-IT" sz="1050" dirty="0">
              <a:latin typeface="Aptos" panose="020B0004020202020204" pitchFamily="34" charset="0"/>
            </a:endParaRPr>
          </a:p>
        </p:txBody>
      </p:sp>
      <p:sp>
        <p:nvSpPr>
          <p:cNvPr id="5" name="TextBox 4">
            <a:extLst>
              <a:ext uri="{FF2B5EF4-FFF2-40B4-BE49-F238E27FC236}">
                <a16:creationId xmlns:a16="http://schemas.microsoft.com/office/drawing/2014/main" id="{E31D90F8-0769-41AE-1862-6178C518A778}"/>
              </a:ext>
            </a:extLst>
          </p:cNvPr>
          <p:cNvSpPr txBox="1"/>
          <p:nvPr/>
        </p:nvSpPr>
        <p:spPr>
          <a:xfrm>
            <a:off x="533401" y="4030956"/>
            <a:ext cx="7413172" cy="196208"/>
          </a:xfrm>
          <a:prstGeom prst="rect">
            <a:avLst/>
          </a:prstGeom>
          <a:noFill/>
        </p:spPr>
        <p:txBody>
          <a:bodyPr wrap="square">
            <a:spAutoFit/>
          </a:bodyPr>
          <a:lstStyle/>
          <a:p>
            <a:r>
              <a:rPr lang="en-GB" sz="675" dirty="0">
                <a:latin typeface="Aptos" panose="020B0004020202020204" pitchFamily="34" charset="0"/>
              </a:rPr>
              <a:t>How to “move fast”: HTTP GET </a:t>
            </a:r>
            <a:r>
              <a:rPr lang="en-GB" sz="675" dirty="0">
                <a:latin typeface="Aptos" panose="020B0004020202020204" pitchFamily="34" charset="0"/>
                <a:hlinkClick r:id="rId2"/>
              </a:rPr>
              <a:t>http://www.abc.net?value=temperature</a:t>
            </a:r>
            <a:r>
              <a:rPr lang="en-GB" sz="675" dirty="0">
                <a:latin typeface="Aptos" panose="020B0004020202020204" pitchFamily="34" charset="0"/>
              </a:rPr>
              <a:t> -&gt; Response…</a:t>
            </a:r>
            <a:endParaRPr lang="en-IT" sz="675" dirty="0">
              <a:latin typeface="Aptos" panose="020B0004020202020204" pitchFamily="34" charset="0"/>
            </a:endParaRPr>
          </a:p>
        </p:txBody>
      </p:sp>
      <p:sp>
        <p:nvSpPr>
          <p:cNvPr id="8" name="TextBox 7">
            <a:extLst>
              <a:ext uri="{FF2B5EF4-FFF2-40B4-BE49-F238E27FC236}">
                <a16:creationId xmlns:a16="http://schemas.microsoft.com/office/drawing/2014/main" id="{72A853A4-52E2-6946-DC08-2AF5A5B9B242}"/>
              </a:ext>
            </a:extLst>
          </p:cNvPr>
          <p:cNvSpPr txBox="1"/>
          <p:nvPr/>
        </p:nvSpPr>
        <p:spPr>
          <a:xfrm>
            <a:off x="533400" y="4389254"/>
            <a:ext cx="7870371" cy="300082"/>
          </a:xfrm>
          <a:prstGeom prst="rect">
            <a:avLst/>
          </a:prstGeom>
          <a:noFill/>
        </p:spPr>
        <p:txBody>
          <a:bodyPr wrap="square">
            <a:spAutoFit/>
          </a:bodyPr>
          <a:lstStyle/>
          <a:p>
            <a:r>
              <a:rPr lang="en-IT" sz="675" dirty="0">
                <a:latin typeface="Aptos" panose="020B0004020202020204" pitchFamily="34" charset="0"/>
              </a:rPr>
              <a:t>With </a:t>
            </a:r>
            <a:r>
              <a:rPr lang="en-IT" sz="675" b="1" dirty="0">
                <a:latin typeface="Aptos" panose="020B0004020202020204" pitchFamily="34" charset="0"/>
              </a:rPr>
              <a:t>RESTful</a:t>
            </a:r>
            <a:r>
              <a:rPr lang="en-IT" sz="675" dirty="0">
                <a:latin typeface="Aptos" panose="020B0004020202020204" pitchFamily="34" charset="0"/>
              </a:rPr>
              <a:t>: HTTP GET </a:t>
            </a:r>
            <a:r>
              <a:rPr lang="en-GB" sz="675" dirty="0">
                <a:latin typeface="Aptos" panose="020B0004020202020204" pitchFamily="34" charset="0"/>
                <a:hlinkClick r:id="rId3"/>
              </a:rPr>
              <a:t>http://www.abc.net/values/temperature</a:t>
            </a:r>
            <a:r>
              <a:rPr lang="en-GB" sz="675" dirty="0">
                <a:latin typeface="Aptos" panose="020B0004020202020204" pitchFamily="34" charset="0"/>
              </a:rPr>
              <a:t> -&gt; 25.0 (in JSON: {“temperature”: 25.0})</a:t>
            </a:r>
          </a:p>
          <a:p>
            <a:r>
              <a:rPr lang="en-GB" sz="675" dirty="0">
                <a:latin typeface="Aptos" panose="020B0004020202020204" pitchFamily="34" charset="0"/>
              </a:rPr>
              <a:t>also: let’s use all the commands available in HTTP</a:t>
            </a:r>
          </a:p>
        </p:txBody>
      </p:sp>
      <p:sp>
        <p:nvSpPr>
          <p:cNvPr id="9" name="TextBox 8">
            <a:extLst>
              <a:ext uri="{FF2B5EF4-FFF2-40B4-BE49-F238E27FC236}">
                <a16:creationId xmlns:a16="http://schemas.microsoft.com/office/drawing/2014/main" id="{953307F1-097B-848D-0A19-7BE13D6B166C}"/>
              </a:ext>
            </a:extLst>
          </p:cNvPr>
          <p:cNvSpPr txBox="1"/>
          <p:nvPr/>
        </p:nvSpPr>
        <p:spPr>
          <a:xfrm>
            <a:off x="455839" y="1435607"/>
            <a:ext cx="7127422" cy="196208"/>
          </a:xfrm>
          <a:prstGeom prst="rect">
            <a:avLst/>
          </a:prstGeom>
          <a:noFill/>
        </p:spPr>
        <p:txBody>
          <a:bodyPr wrap="square">
            <a:spAutoFit/>
          </a:bodyPr>
          <a:lstStyle/>
          <a:p>
            <a:r>
              <a:rPr lang="en-GB" sz="675" b="1" dirty="0">
                <a:solidFill>
                  <a:srgbClr val="202122"/>
                </a:solidFill>
                <a:highlight>
                  <a:srgbClr val="FFFFFF"/>
                </a:highlight>
                <a:latin typeface="Aptos" panose="020B0004020202020204" pitchFamily="34" charset="0"/>
              </a:rPr>
              <a:t>Simple Object Access Protocol (SOAP)!  </a:t>
            </a:r>
            <a:r>
              <a:rPr lang="en-GB" sz="675" b="1" dirty="0">
                <a:solidFill>
                  <a:srgbClr val="202122"/>
                </a:solidFill>
                <a:highlight>
                  <a:srgbClr val="FFFFFF"/>
                </a:highlight>
                <a:latin typeface="Aptos" panose="020B0004020202020204" pitchFamily="34" charset="0"/>
                <a:sym typeface="Wingdings" pitchFamily="2" charset="2"/>
              </a:rPr>
              <a:t>  POST  GET, xml is an envelope</a:t>
            </a:r>
            <a:endParaRPr lang="en-IT" sz="675" b="1" dirty="0">
              <a:latin typeface="Aptos" panose="020B0004020202020204" pitchFamily="34" charset="0"/>
            </a:endParaRPr>
          </a:p>
        </p:txBody>
      </p:sp>
    </p:spTree>
    <p:extLst>
      <p:ext uri="{BB962C8B-B14F-4D97-AF65-F5344CB8AC3E}">
        <p14:creationId xmlns:p14="http://schemas.microsoft.com/office/powerpoint/2010/main" val="1589423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C574D-FBE6-60EE-2EE4-9E675D5D23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B6BBAEF-1B6F-677C-569C-CECF288415F7}"/>
              </a:ext>
            </a:extLst>
          </p:cNvPr>
          <p:cNvSpPr txBox="1"/>
          <p:nvPr/>
        </p:nvSpPr>
        <p:spPr>
          <a:xfrm>
            <a:off x="685800" y="514350"/>
            <a:ext cx="4238017" cy="1031051"/>
          </a:xfrm>
          <a:prstGeom prst="rect">
            <a:avLst/>
          </a:prstGeom>
          <a:noFill/>
        </p:spPr>
        <p:txBody>
          <a:bodyPr wrap="square">
            <a:spAutoFit/>
          </a:bodyPr>
          <a:lstStyle/>
          <a:p>
            <a:r>
              <a:rPr lang="en-GB" sz="2800" b="1" dirty="0">
                <a:solidFill>
                  <a:srgbClr val="333333"/>
                </a:solidFill>
                <a:latin typeface="Aptos" panose="020B0004020202020204" pitchFamily="34" charset="0"/>
              </a:rPr>
              <a:t>WHY?</a:t>
            </a:r>
          </a:p>
          <a:p>
            <a:endParaRPr lang="en-GB" sz="1650" b="1" dirty="0">
              <a:solidFill>
                <a:srgbClr val="333333"/>
              </a:solidFill>
              <a:latin typeface="Aptos" panose="020B0004020202020204" pitchFamily="34" charset="0"/>
            </a:endParaRPr>
          </a:p>
          <a:p>
            <a:r>
              <a:rPr lang="en-GB" sz="1650" b="1" dirty="0">
                <a:solidFill>
                  <a:srgbClr val="333333"/>
                </a:solidFill>
                <a:latin typeface="Aptos" panose="020B0004020202020204" pitchFamily="34" charset="0"/>
              </a:rPr>
              <a:t>- Let’s make a simple game</a:t>
            </a:r>
          </a:p>
        </p:txBody>
      </p:sp>
      <p:pic>
        <p:nvPicPr>
          <p:cNvPr id="7" name="Picture 6" descr="A screen shot of a computer&#10;&#10;AI-generated content may be incorrect.">
            <a:extLst>
              <a:ext uri="{FF2B5EF4-FFF2-40B4-BE49-F238E27FC236}">
                <a16:creationId xmlns:a16="http://schemas.microsoft.com/office/drawing/2014/main" id="{01A61AD5-523B-65EB-DF8F-A79A2B6DA711}"/>
              </a:ext>
            </a:extLst>
          </p:cNvPr>
          <p:cNvPicPr>
            <a:picLocks noChangeAspect="1"/>
          </p:cNvPicPr>
          <p:nvPr/>
        </p:nvPicPr>
        <p:blipFill>
          <a:blip r:embed="rId2">
            <a:extLst>
              <a:ext uri="{28A0092B-C50C-407E-A947-70E740481C1C}">
                <a14:useLocalDpi xmlns:a14="http://schemas.microsoft.com/office/drawing/2010/main" val="0"/>
              </a:ext>
            </a:extLst>
          </a:blip>
          <a:srcRect l="2177"/>
          <a:stretch>
            <a:fillRect/>
          </a:stretch>
        </p:blipFill>
        <p:spPr>
          <a:xfrm>
            <a:off x="4267200" y="1809750"/>
            <a:ext cx="3424401" cy="2913475"/>
          </a:xfrm>
          <a:prstGeom prst="rect">
            <a:avLst/>
          </a:prstGeom>
        </p:spPr>
      </p:pic>
      <p:sp>
        <p:nvSpPr>
          <p:cNvPr id="9" name="TextBox 8">
            <a:extLst>
              <a:ext uri="{FF2B5EF4-FFF2-40B4-BE49-F238E27FC236}">
                <a16:creationId xmlns:a16="http://schemas.microsoft.com/office/drawing/2014/main" id="{3D0001E9-7DD8-16F6-9ED8-86F555212F32}"/>
              </a:ext>
            </a:extLst>
          </p:cNvPr>
          <p:cNvSpPr txBox="1"/>
          <p:nvPr/>
        </p:nvSpPr>
        <p:spPr>
          <a:xfrm>
            <a:off x="2120056" y="2696209"/>
            <a:ext cx="1369503" cy="600164"/>
          </a:xfrm>
          <a:prstGeom prst="rect">
            <a:avLst/>
          </a:prstGeom>
          <a:noFill/>
        </p:spPr>
        <p:txBody>
          <a:bodyPr wrap="square">
            <a:spAutoFit/>
          </a:bodyPr>
          <a:lstStyle/>
          <a:p>
            <a:r>
              <a:rPr lang="en-GB" sz="1650" b="1" dirty="0">
                <a:solidFill>
                  <a:srgbClr val="333333"/>
                </a:solidFill>
                <a:latin typeface="Aptos" panose="020B0004020202020204" pitchFamily="34" charset="0"/>
              </a:rPr>
              <a:t>GITHUB:</a:t>
            </a:r>
          </a:p>
          <a:p>
            <a:r>
              <a:rPr lang="en-GB" sz="1650" b="1" dirty="0">
                <a:solidFill>
                  <a:srgbClr val="333333"/>
                </a:solidFill>
                <a:latin typeface="Aptos" panose="020B0004020202020204" pitchFamily="34" charset="0"/>
              </a:rPr>
              <a:t>git clone … </a:t>
            </a:r>
          </a:p>
        </p:txBody>
      </p:sp>
    </p:spTree>
    <p:extLst>
      <p:ext uri="{BB962C8B-B14F-4D97-AF65-F5344CB8AC3E}">
        <p14:creationId xmlns:p14="http://schemas.microsoft.com/office/powerpoint/2010/main" val="3520286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53C0D-7C9D-AF05-74B9-1DC36297D90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188F2CA-976A-0ADA-0DA4-4C7B923935C7}"/>
              </a:ext>
            </a:extLst>
          </p:cNvPr>
          <p:cNvSpPr txBox="1"/>
          <p:nvPr/>
        </p:nvSpPr>
        <p:spPr>
          <a:xfrm>
            <a:off x="685800" y="514350"/>
            <a:ext cx="4238017" cy="1031051"/>
          </a:xfrm>
          <a:prstGeom prst="rect">
            <a:avLst/>
          </a:prstGeom>
          <a:noFill/>
        </p:spPr>
        <p:txBody>
          <a:bodyPr wrap="square">
            <a:spAutoFit/>
          </a:bodyPr>
          <a:lstStyle/>
          <a:p>
            <a:r>
              <a:rPr lang="en-GB" sz="2800" b="1" dirty="0">
                <a:solidFill>
                  <a:srgbClr val="333333"/>
                </a:solidFill>
                <a:latin typeface="Aptos" panose="020B0004020202020204" pitchFamily="34" charset="0"/>
              </a:rPr>
              <a:t>WHY?</a:t>
            </a:r>
          </a:p>
          <a:p>
            <a:endParaRPr lang="en-GB" sz="1650" b="1" dirty="0">
              <a:solidFill>
                <a:srgbClr val="333333"/>
              </a:solidFill>
              <a:latin typeface="Aptos" panose="020B0004020202020204" pitchFamily="34" charset="0"/>
            </a:endParaRPr>
          </a:p>
          <a:p>
            <a:r>
              <a:rPr lang="en-GB" sz="1650" b="1" dirty="0">
                <a:solidFill>
                  <a:srgbClr val="333333"/>
                </a:solidFill>
                <a:latin typeface="Aptos" panose="020B0004020202020204" pitchFamily="34" charset="0"/>
              </a:rPr>
              <a:t>- Lines Of Codes (LOC) growth by feature:</a:t>
            </a:r>
          </a:p>
        </p:txBody>
      </p:sp>
      <p:pic>
        <p:nvPicPr>
          <p:cNvPr id="5" name="Picture 4" descr="A graph with a line&#10;&#10;AI-generated content may be incorrect.">
            <a:extLst>
              <a:ext uri="{FF2B5EF4-FFF2-40B4-BE49-F238E27FC236}">
                <a16:creationId xmlns:a16="http://schemas.microsoft.com/office/drawing/2014/main" id="{776CD5EA-4A33-7EAB-5CB1-232D710BBDB1}"/>
              </a:ext>
            </a:extLst>
          </p:cNvPr>
          <p:cNvPicPr>
            <a:picLocks noChangeAspect="1"/>
          </p:cNvPicPr>
          <p:nvPr/>
        </p:nvPicPr>
        <p:blipFill>
          <a:blip r:embed="rId2">
            <a:extLst>
              <a:ext uri="{28A0092B-C50C-407E-A947-70E740481C1C}">
                <a14:useLocalDpi xmlns:a14="http://schemas.microsoft.com/office/drawing/2010/main" val="0"/>
              </a:ext>
            </a:extLst>
          </a:blip>
          <a:srcRect b="10237"/>
          <a:stretch>
            <a:fillRect/>
          </a:stretch>
        </p:blipFill>
        <p:spPr>
          <a:xfrm>
            <a:off x="2316601" y="1733550"/>
            <a:ext cx="5214432" cy="2895600"/>
          </a:xfrm>
          <a:prstGeom prst="rect">
            <a:avLst/>
          </a:prstGeom>
        </p:spPr>
      </p:pic>
    </p:spTree>
    <p:extLst>
      <p:ext uri="{BB962C8B-B14F-4D97-AF65-F5344CB8AC3E}">
        <p14:creationId xmlns:p14="http://schemas.microsoft.com/office/powerpoint/2010/main" val="175132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EA4BB-42E4-33BC-C216-30F4C0ACEB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523AC72-1F6D-A2A7-4154-6D284B764B9C}"/>
              </a:ext>
            </a:extLst>
          </p:cNvPr>
          <p:cNvSpPr txBox="1"/>
          <p:nvPr/>
        </p:nvSpPr>
        <p:spPr>
          <a:xfrm>
            <a:off x="685800" y="514350"/>
            <a:ext cx="4238017" cy="1031051"/>
          </a:xfrm>
          <a:prstGeom prst="rect">
            <a:avLst/>
          </a:prstGeom>
          <a:noFill/>
        </p:spPr>
        <p:txBody>
          <a:bodyPr wrap="square">
            <a:spAutoFit/>
          </a:bodyPr>
          <a:lstStyle/>
          <a:p>
            <a:r>
              <a:rPr lang="en-GB" sz="2800" b="1" dirty="0">
                <a:solidFill>
                  <a:srgbClr val="333333"/>
                </a:solidFill>
                <a:latin typeface="Aptos" panose="020B0004020202020204" pitchFamily="34" charset="0"/>
              </a:rPr>
              <a:t>WHY?</a:t>
            </a:r>
            <a:endParaRPr lang="en-GB" sz="1650" b="1" dirty="0">
              <a:solidFill>
                <a:srgbClr val="333333"/>
              </a:solidFill>
              <a:latin typeface="Aptos" panose="020B0004020202020204" pitchFamily="34" charset="0"/>
            </a:endParaRPr>
          </a:p>
          <a:p>
            <a:pPr marL="285750" indent="-285750">
              <a:buFontTx/>
              <a:buChar char="-"/>
            </a:pPr>
            <a:r>
              <a:rPr lang="en-GB" sz="1650" b="1" dirty="0">
                <a:solidFill>
                  <a:srgbClr val="333333"/>
                </a:solidFill>
                <a:latin typeface="Aptos" panose="020B0004020202020204" pitchFamily="34" charset="0"/>
              </a:rPr>
              <a:t>Managing complexity (2/2)</a:t>
            </a:r>
          </a:p>
          <a:p>
            <a:pPr marL="285750" indent="-285750">
              <a:buFontTx/>
              <a:buChar char="-"/>
            </a:pPr>
            <a:endParaRPr lang="en-GB" sz="1650" b="1" dirty="0">
              <a:solidFill>
                <a:srgbClr val="333333"/>
              </a:solidFill>
              <a:latin typeface="Aptos" panose="020B0004020202020204" pitchFamily="34" charset="0"/>
            </a:endParaRPr>
          </a:p>
        </p:txBody>
      </p:sp>
      <p:sp>
        <p:nvSpPr>
          <p:cNvPr id="4" name="TextBox 3">
            <a:extLst>
              <a:ext uri="{FF2B5EF4-FFF2-40B4-BE49-F238E27FC236}">
                <a16:creationId xmlns:a16="http://schemas.microsoft.com/office/drawing/2014/main" id="{4E149099-7364-4293-BAA7-A09824642312}"/>
              </a:ext>
            </a:extLst>
          </p:cNvPr>
          <p:cNvSpPr txBox="1"/>
          <p:nvPr/>
        </p:nvSpPr>
        <p:spPr>
          <a:xfrm>
            <a:off x="1295400" y="1276350"/>
            <a:ext cx="6248400" cy="3816429"/>
          </a:xfrm>
          <a:prstGeom prst="rect">
            <a:avLst/>
          </a:prstGeom>
          <a:noFill/>
        </p:spPr>
        <p:txBody>
          <a:bodyPr wrap="square">
            <a:spAutoFit/>
          </a:bodyPr>
          <a:lstStyle/>
          <a:p>
            <a:pPr>
              <a:buFont typeface="+mj-lt"/>
              <a:buAutoNum type="arabicPeriod"/>
            </a:pPr>
            <a:r>
              <a:rPr lang="en-GB" sz="1100" b="1" dirty="0"/>
              <a:t>Object-Oriented Programming (OOP)</a:t>
            </a:r>
          </a:p>
          <a:p>
            <a:pPr lvl="1"/>
            <a:r>
              <a:rPr lang="en-GB" sz="1100" dirty="0"/>
              <a:t>Organizes code around objects that combine data and behaviour; promotes encapsulation and reuse.</a:t>
            </a:r>
          </a:p>
          <a:p>
            <a:pPr>
              <a:buFont typeface="+mj-lt"/>
              <a:buAutoNum type="arabicPeriod"/>
            </a:pPr>
            <a:r>
              <a:rPr lang="en-GB" sz="1100" b="1" dirty="0"/>
              <a:t>Functional Programming (FP)</a:t>
            </a:r>
          </a:p>
          <a:p>
            <a:pPr lvl="1"/>
            <a:r>
              <a:rPr lang="en-GB" sz="1100" dirty="0"/>
              <a:t>Builds programs from pure, stateless functions and immutable data.</a:t>
            </a:r>
          </a:p>
          <a:p>
            <a:pPr>
              <a:buFont typeface="+mj-lt"/>
              <a:buAutoNum type="arabicPeriod"/>
            </a:pPr>
            <a:r>
              <a:rPr lang="en-GB" sz="1100" b="1" dirty="0"/>
              <a:t>Data-Oriented Design (DOD)</a:t>
            </a:r>
          </a:p>
          <a:p>
            <a:pPr lvl="1"/>
            <a:r>
              <a:rPr lang="en-GB" sz="1100" dirty="0"/>
              <a:t>Focuses on data layout and usage patterns for clarity and performance.</a:t>
            </a:r>
          </a:p>
          <a:p>
            <a:pPr>
              <a:buFont typeface="+mj-lt"/>
              <a:buAutoNum type="arabicPeriod"/>
            </a:pPr>
            <a:r>
              <a:rPr lang="en-GB" sz="1100" b="1" dirty="0"/>
              <a:t>Entity-Component-System (ECS)</a:t>
            </a:r>
          </a:p>
          <a:p>
            <a:pPr lvl="1"/>
            <a:r>
              <a:rPr lang="en-GB" sz="1100" dirty="0"/>
              <a:t>Composes entities from independent data components and processing systems.</a:t>
            </a:r>
          </a:p>
          <a:p>
            <a:pPr>
              <a:buFont typeface="+mj-lt"/>
              <a:buAutoNum type="arabicPeriod"/>
            </a:pPr>
            <a:r>
              <a:rPr lang="en-GB" sz="1100" b="1" dirty="0"/>
              <a:t>Procedural / Modular Programming</a:t>
            </a:r>
          </a:p>
          <a:p>
            <a:pPr lvl="1"/>
            <a:r>
              <a:rPr lang="en-GB" sz="1100" dirty="0"/>
              <a:t>Structures programs as reusable functions grouped into modules.</a:t>
            </a:r>
          </a:p>
          <a:p>
            <a:pPr>
              <a:buFont typeface="+mj-lt"/>
              <a:buAutoNum type="arabicPeriod"/>
            </a:pPr>
            <a:r>
              <a:rPr lang="en-GB" sz="1100" b="1" dirty="0"/>
              <a:t>Declarative Programming</a:t>
            </a:r>
          </a:p>
          <a:p>
            <a:pPr lvl="1"/>
            <a:r>
              <a:rPr lang="en-GB" sz="1100" dirty="0"/>
              <a:t>Describes </a:t>
            </a:r>
            <a:r>
              <a:rPr lang="en-GB" sz="1100" i="1" dirty="0"/>
              <a:t>what</a:t>
            </a:r>
            <a:r>
              <a:rPr lang="en-GB" sz="1100" dirty="0"/>
              <a:t> to do, leaving the </a:t>
            </a:r>
            <a:r>
              <a:rPr lang="en-GB" sz="1100" i="1" dirty="0"/>
              <a:t>how</a:t>
            </a:r>
            <a:r>
              <a:rPr lang="en-GB" sz="1100" dirty="0"/>
              <a:t> to the underlying system.</a:t>
            </a:r>
          </a:p>
          <a:p>
            <a:pPr>
              <a:buFont typeface="+mj-lt"/>
              <a:buAutoNum type="arabicPeriod"/>
            </a:pPr>
            <a:r>
              <a:rPr lang="en-GB" sz="1100" b="1" dirty="0"/>
              <a:t>Actor Model</a:t>
            </a:r>
            <a:r>
              <a:rPr lang="en-GB" sz="1100" dirty="0"/>
              <a:t> </a:t>
            </a:r>
          </a:p>
          <a:p>
            <a:pPr lvl="1"/>
            <a:r>
              <a:rPr lang="en-GB" sz="1100" dirty="0"/>
              <a:t>Uses independent actors that communicate via messages to handle concurrency safely.</a:t>
            </a:r>
          </a:p>
          <a:p>
            <a:pPr>
              <a:buFont typeface="+mj-lt"/>
              <a:buAutoNum type="arabicPeriod"/>
            </a:pPr>
            <a:r>
              <a:rPr lang="en-GB" sz="1100" b="1" dirty="0"/>
              <a:t>Reactive Programming</a:t>
            </a:r>
          </a:p>
          <a:p>
            <a:pPr lvl="1"/>
            <a:r>
              <a:rPr lang="en-GB" sz="1100" dirty="0"/>
              <a:t>Represents logic as data streams that automatically propagate changes.</a:t>
            </a:r>
          </a:p>
          <a:p>
            <a:pPr>
              <a:buFont typeface="+mj-lt"/>
              <a:buAutoNum type="arabicPeriod"/>
            </a:pPr>
            <a:r>
              <a:rPr lang="en-GB" sz="1100" b="1" dirty="0"/>
              <a:t>Aspect-Oriented Programming (AOP)</a:t>
            </a:r>
          </a:p>
          <a:p>
            <a:pPr lvl="1"/>
            <a:r>
              <a:rPr lang="en-GB" sz="1100" dirty="0"/>
              <a:t>Isolates cross-cutting concerns like logging or security into separate aspects.</a:t>
            </a:r>
          </a:p>
          <a:p>
            <a:pPr>
              <a:buFont typeface="+mj-lt"/>
              <a:buAutoNum type="arabicPeriod"/>
            </a:pPr>
            <a:r>
              <a:rPr lang="en-GB" sz="1100" b="1" dirty="0"/>
              <a:t>Agent-Based Systems</a:t>
            </a:r>
          </a:p>
          <a:p>
            <a:pPr lvl="1"/>
            <a:r>
              <a:rPr lang="en-GB" sz="1100" dirty="0"/>
              <a:t>Models systems as interacting autonomous agents with their own goals.</a:t>
            </a:r>
          </a:p>
          <a:p>
            <a:pPr>
              <a:buFont typeface="+mj-lt"/>
              <a:buAutoNum type="arabicPeriod"/>
            </a:pPr>
            <a:r>
              <a:rPr lang="en-GB" sz="1100" b="1" dirty="0"/>
              <a:t>Dataflow Programming</a:t>
            </a:r>
          </a:p>
          <a:p>
            <a:pPr lvl="1"/>
            <a:r>
              <a:rPr lang="en-GB" sz="1100" dirty="0"/>
              <a:t>Defines computation as a directed graph of data dependencies and transformations.</a:t>
            </a:r>
          </a:p>
        </p:txBody>
      </p:sp>
      <p:sp>
        <p:nvSpPr>
          <p:cNvPr id="6" name="TextBox 5">
            <a:extLst>
              <a:ext uri="{FF2B5EF4-FFF2-40B4-BE49-F238E27FC236}">
                <a16:creationId xmlns:a16="http://schemas.microsoft.com/office/drawing/2014/main" id="{BE62397D-0E2C-C2BF-AA1D-0BA92FEECF60}"/>
              </a:ext>
            </a:extLst>
          </p:cNvPr>
          <p:cNvSpPr txBox="1"/>
          <p:nvPr/>
        </p:nvSpPr>
        <p:spPr>
          <a:xfrm rot="19060039">
            <a:off x="7163156" y="2585651"/>
            <a:ext cx="1370888" cy="507831"/>
          </a:xfrm>
          <a:prstGeom prst="rect">
            <a:avLst/>
          </a:prstGeom>
          <a:noFill/>
        </p:spPr>
        <p:txBody>
          <a:bodyPr wrap="none" rtlCol="0">
            <a:spAutoFit/>
          </a:bodyPr>
          <a:lstStyle/>
          <a:p>
            <a:pPr algn="ctr"/>
            <a:r>
              <a:rPr lang="en-IT" dirty="0"/>
              <a:t>THESE ARE NOT ENEMIES</a:t>
            </a:r>
          </a:p>
          <a:p>
            <a:pPr algn="ctr"/>
            <a:r>
              <a:rPr lang="en-IT" b="1" u="sng" dirty="0"/>
              <a:t>MULTI-PARADIGM</a:t>
            </a:r>
          </a:p>
          <a:p>
            <a:pPr algn="ctr"/>
            <a:r>
              <a:rPr lang="en-IT" dirty="0"/>
              <a:t>is THE NORM</a:t>
            </a:r>
          </a:p>
        </p:txBody>
      </p:sp>
    </p:spTree>
    <p:extLst>
      <p:ext uri="{BB962C8B-B14F-4D97-AF65-F5344CB8AC3E}">
        <p14:creationId xmlns:p14="http://schemas.microsoft.com/office/powerpoint/2010/main" val="2166608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235DE-3BF8-6E7F-E549-E14E575B722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3B6EA6E-428F-C1AD-C3C5-7E5C45004D56}"/>
              </a:ext>
            </a:extLst>
          </p:cNvPr>
          <p:cNvSpPr txBox="1"/>
          <p:nvPr/>
        </p:nvSpPr>
        <p:spPr>
          <a:xfrm>
            <a:off x="685800" y="514350"/>
            <a:ext cx="4238017" cy="1031051"/>
          </a:xfrm>
          <a:prstGeom prst="rect">
            <a:avLst/>
          </a:prstGeom>
          <a:noFill/>
        </p:spPr>
        <p:txBody>
          <a:bodyPr wrap="square">
            <a:spAutoFit/>
          </a:bodyPr>
          <a:lstStyle/>
          <a:p>
            <a:r>
              <a:rPr lang="en-GB" sz="2800" b="1" dirty="0">
                <a:solidFill>
                  <a:srgbClr val="333333"/>
                </a:solidFill>
                <a:latin typeface="Aptos" panose="020B0004020202020204" pitchFamily="34" charset="0"/>
              </a:rPr>
              <a:t>WHY?</a:t>
            </a:r>
            <a:endParaRPr lang="en-GB" sz="1650" b="1" dirty="0">
              <a:solidFill>
                <a:srgbClr val="333333"/>
              </a:solidFill>
              <a:latin typeface="Aptos" panose="020B0004020202020204" pitchFamily="34" charset="0"/>
            </a:endParaRPr>
          </a:p>
          <a:p>
            <a:pPr marL="285750" indent="-285750">
              <a:buFontTx/>
              <a:buChar char="-"/>
            </a:pPr>
            <a:r>
              <a:rPr lang="en-GB" sz="1650" b="1" dirty="0">
                <a:solidFill>
                  <a:srgbClr val="333333"/>
                </a:solidFill>
                <a:latin typeface="Aptos" panose="020B0004020202020204" pitchFamily="34" charset="0"/>
              </a:rPr>
              <a:t>Managing complexity</a:t>
            </a:r>
          </a:p>
          <a:p>
            <a:pPr marL="285750" indent="-285750">
              <a:buFontTx/>
              <a:buChar char="-"/>
            </a:pPr>
            <a:endParaRPr lang="en-GB" sz="1650" b="1" dirty="0">
              <a:solidFill>
                <a:srgbClr val="333333"/>
              </a:solidFill>
              <a:latin typeface="Aptos" panose="020B0004020202020204" pitchFamily="34" charset="0"/>
            </a:endParaRPr>
          </a:p>
        </p:txBody>
      </p:sp>
      <p:sp>
        <p:nvSpPr>
          <p:cNvPr id="4" name="TextBox 3">
            <a:extLst>
              <a:ext uri="{FF2B5EF4-FFF2-40B4-BE49-F238E27FC236}">
                <a16:creationId xmlns:a16="http://schemas.microsoft.com/office/drawing/2014/main" id="{CB312E0B-6A82-3472-4E2A-401ECFBC7305}"/>
              </a:ext>
            </a:extLst>
          </p:cNvPr>
          <p:cNvSpPr txBox="1"/>
          <p:nvPr/>
        </p:nvSpPr>
        <p:spPr>
          <a:xfrm>
            <a:off x="1295400" y="1276350"/>
            <a:ext cx="6248400" cy="3816429"/>
          </a:xfrm>
          <a:prstGeom prst="rect">
            <a:avLst/>
          </a:prstGeom>
          <a:noFill/>
        </p:spPr>
        <p:txBody>
          <a:bodyPr wrap="square">
            <a:spAutoFit/>
          </a:bodyPr>
          <a:lstStyle/>
          <a:p>
            <a:pPr>
              <a:buFont typeface="+mj-lt"/>
              <a:buAutoNum type="arabicPeriod"/>
            </a:pPr>
            <a:r>
              <a:rPr lang="en-GB" sz="1100" b="1" dirty="0"/>
              <a:t>Object-Oriented Programming (OOP)</a:t>
            </a:r>
          </a:p>
          <a:p>
            <a:pPr lvl="1"/>
            <a:r>
              <a:rPr lang="en-GB" sz="1100" dirty="0"/>
              <a:t>Organizes code around objects that combine data and behaviour; promotes encapsulation and reuse.</a:t>
            </a:r>
          </a:p>
          <a:p>
            <a:pPr>
              <a:buFont typeface="+mj-lt"/>
              <a:buAutoNum type="arabicPeriod"/>
            </a:pPr>
            <a:r>
              <a:rPr lang="en-GB" sz="1100" b="1" dirty="0"/>
              <a:t>Functional Programming (FP)</a:t>
            </a:r>
          </a:p>
          <a:p>
            <a:pPr lvl="1"/>
            <a:r>
              <a:rPr lang="en-GB" sz="1100" dirty="0"/>
              <a:t>Builds programs from pure, stateless functions and immutable data.</a:t>
            </a:r>
          </a:p>
          <a:p>
            <a:pPr>
              <a:buFont typeface="+mj-lt"/>
              <a:buAutoNum type="arabicPeriod"/>
            </a:pPr>
            <a:r>
              <a:rPr lang="en-GB" sz="1100" b="1" dirty="0"/>
              <a:t>Data-Oriented Design (DOD)</a:t>
            </a:r>
          </a:p>
          <a:p>
            <a:pPr lvl="1"/>
            <a:r>
              <a:rPr lang="en-GB" sz="1100" dirty="0"/>
              <a:t>Focuses on data layout and usage patterns for clarity and performance.</a:t>
            </a:r>
          </a:p>
          <a:p>
            <a:pPr>
              <a:buFont typeface="+mj-lt"/>
              <a:buAutoNum type="arabicPeriod"/>
            </a:pPr>
            <a:r>
              <a:rPr lang="en-GB" sz="1100" b="1" dirty="0"/>
              <a:t>Entity-Component-System (ECS)</a:t>
            </a:r>
          </a:p>
          <a:p>
            <a:pPr lvl="1"/>
            <a:r>
              <a:rPr lang="en-GB" sz="1100" dirty="0"/>
              <a:t>Composes entities from independent data components and processing systems.</a:t>
            </a:r>
          </a:p>
          <a:p>
            <a:pPr>
              <a:buFont typeface="+mj-lt"/>
              <a:buAutoNum type="arabicPeriod"/>
            </a:pPr>
            <a:r>
              <a:rPr lang="en-GB" sz="1100" b="1" dirty="0"/>
              <a:t>Procedural / Modular Programming</a:t>
            </a:r>
          </a:p>
          <a:p>
            <a:pPr lvl="1"/>
            <a:r>
              <a:rPr lang="en-GB" sz="1100" dirty="0"/>
              <a:t>Structures programs as reusable functions grouped into modules.</a:t>
            </a:r>
          </a:p>
          <a:p>
            <a:pPr>
              <a:buFont typeface="+mj-lt"/>
              <a:buAutoNum type="arabicPeriod"/>
            </a:pPr>
            <a:r>
              <a:rPr lang="en-GB" sz="1100" b="1" dirty="0"/>
              <a:t>Declarative Programming</a:t>
            </a:r>
          </a:p>
          <a:p>
            <a:pPr lvl="1"/>
            <a:r>
              <a:rPr lang="en-GB" sz="1100" dirty="0"/>
              <a:t>Describes </a:t>
            </a:r>
            <a:r>
              <a:rPr lang="en-GB" sz="1100" i="1" dirty="0"/>
              <a:t>what</a:t>
            </a:r>
            <a:r>
              <a:rPr lang="en-GB" sz="1100" dirty="0"/>
              <a:t> to do, leaving the </a:t>
            </a:r>
            <a:r>
              <a:rPr lang="en-GB" sz="1100" i="1" dirty="0"/>
              <a:t>how</a:t>
            </a:r>
            <a:r>
              <a:rPr lang="en-GB" sz="1100" dirty="0"/>
              <a:t> to the underlying system.</a:t>
            </a:r>
          </a:p>
          <a:p>
            <a:pPr>
              <a:buFont typeface="+mj-lt"/>
              <a:buAutoNum type="arabicPeriod"/>
            </a:pPr>
            <a:r>
              <a:rPr lang="en-GB" sz="1100" b="1" dirty="0"/>
              <a:t>Actor Model</a:t>
            </a:r>
            <a:r>
              <a:rPr lang="en-GB" sz="1100" dirty="0"/>
              <a:t> </a:t>
            </a:r>
          </a:p>
          <a:p>
            <a:pPr lvl="1"/>
            <a:r>
              <a:rPr lang="en-GB" sz="1100" dirty="0"/>
              <a:t>Uses independent actors that communicate via messages to handle concurrency safely.</a:t>
            </a:r>
          </a:p>
          <a:p>
            <a:pPr>
              <a:buFont typeface="+mj-lt"/>
              <a:buAutoNum type="arabicPeriod"/>
            </a:pPr>
            <a:r>
              <a:rPr lang="en-GB" sz="1100" b="1" dirty="0"/>
              <a:t>Reactive Programming</a:t>
            </a:r>
          </a:p>
          <a:p>
            <a:pPr lvl="1"/>
            <a:r>
              <a:rPr lang="en-GB" sz="1100" dirty="0"/>
              <a:t>Represents logic as data streams that automatically propagate changes.</a:t>
            </a:r>
          </a:p>
          <a:p>
            <a:pPr>
              <a:buFont typeface="+mj-lt"/>
              <a:buAutoNum type="arabicPeriod"/>
            </a:pPr>
            <a:r>
              <a:rPr lang="en-GB" sz="1100" b="1" dirty="0"/>
              <a:t>Aspect-Oriented Programming (AOP)</a:t>
            </a:r>
          </a:p>
          <a:p>
            <a:pPr lvl="1"/>
            <a:r>
              <a:rPr lang="en-GB" sz="1100" dirty="0"/>
              <a:t>Isolates cross-cutting concerns like logging or security into separate aspects.</a:t>
            </a:r>
          </a:p>
          <a:p>
            <a:pPr>
              <a:buFont typeface="+mj-lt"/>
              <a:buAutoNum type="arabicPeriod"/>
            </a:pPr>
            <a:r>
              <a:rPr lang="en-GB" sz="1100" b="1" dirty="0"/>
              <a:t>Agent-Based Systems</a:t>
            </a:r>
          </a:p>
          <a:p>
            <a:pPr lvl="1"/>
            <a:r>
              <a:rPr lang="en-GB" sz="1100" dirty="0"/>
              <a:t>Models systems as interacting autonomous agents with their own goals.</a:t>
            </a:r>
          </a:p>
          <a:p>
            <a:pPr>
              <a:buFont typeface="+mj-lt"/>
              <a:buAutoNum type="arabicPeriod"/>
            </a:pPr>
            <a:r>
              <a:rPr lang="en-GB" sz="1100" b="1" dirty="0"/>
              <a:t>Dataflow Programming</a:t>
            </a:r>
          </a:p>
          <a:p>
            <a:pPr lvl="1"/>
            <a:r>
              <a:rPr lang="en-GB" sz="1100" dirty="0"/>
              <a:t>Defines computation as a directed graph of data dependencies and transformations.</a:t>
            </a:r>
          </a:p>
        </p:txBody>
      </p:sp>
      <p:cxnSp>
        <p:nvCxnSpPr>
          <p:cNvPr id="5" name="Straight Arrow Connector 4">
            <a:extLst>
              <a:ext uri="{FF2B5EF4-FFF2-40B4-BE49-F238E27FC236}">
                <a16:creationId xmlns:a16="http://schemas.microsoft.com/office/drawing/2014/main" id="{76FF13DE-E105-FB63-5F9E-997CBE4246EA}"/>
              </a:ext>
            </a:extLst>
          </p:cNvPr>
          <p:cNvCxnSpPr/>
          <p:nvPr/>
        </p:nvCxnSpPr>
        <p:spPr>
          <a:xfrm>
            <a:off x="304800" y="1504950"/>
            <a:ext cx="990600" cy="0"/>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FDBED156-D270-FAC4-2875-0F7FB71FF7F2}"/>
              </a:ext>
            </a:extLst>
          </p:cNvPr>
          <p:cNvSpPr txBox="1"/>
          <p:nvPr/>
        </p:nvSpPr>
        <p:spPr>
          <a:xfrm rot="19060039">
            <a:off x="7163156" y="2585651"/>
            <a:ext cx="1370888" cy="507831"/>
          </a:xfrm>
          <a:prstGeom prst="rect">
            <a:avLst/>
          </a:prstGeom>
          <a:noFill/>
        </p:spPr>
        <p:txBody>
          <a:bodyPr wrap="none" rtlCol="0">
            <a:spAutoFit/>
          </a:bodyPr>
          <a:lstStyle/>
          <a:p>
            <a:pPr algn="ctr"/>
            <a:r>
              <a:rPr lang="en-IT" dirty="0"/>
              <a:t>THESE ARE NOT ENEMIES</a:t>
            </a:r>
          </a:p>
          <a:p>
            <a:pPr algn="ctr"/>
            <a:r>
              <a:rPr lang="en-IT" b="1" u="sng" dirty="0"/>
              <a:t>MULTI-PARADIGM</a:t>
            </a:r>
          </a:p>
          <a:p>
            <a:pPr algn="ctr"/>
            <a:r>
              <a:rPr lang="en-IT" dirty="0"/>
              <a:t>is THE NORM</a:t>
            </a:r>
          </a:p>
        </p:txBody>
      </p:sp>
    </p:spTree>
    <p:extLst>
      <p:ext uri="{BB962C8B-B14F-4D97-AF65-F5344CB8AC3E}">
        <p14:creationId xmlns:p14="http://schemas.microsoft.com/office/powerpoint/2010/main" val="4080177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16AD1-CD63-74A1-A19B-4F9146CFEE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BF2927-5916-37F8-F9E0-1B50503CA4BF}"/>
              </a:ext>
            </a:extLst>
          </p:cNvPr>
          <p:cNvSpPr txBox="1"/>
          <p:nvPr/>
        </p:nvSpPr>
        <p:spPr>
          <a:xfrm>
            <a:off x="685800" y="514350"/>
            <a:ext cx="7162800" cy="777136"/>
          </a:xfrm>
          <a:prstGeom prst="rect">
            <a:avLst/>
          </a:prstGeom>
          <a:noFill/>
        </p:spPr>
        <p:txBody>
          <a:bodyPr wrap="square">
            <a:spAutoFit/>
          </a:bodyPr>
          <a:lstStyle/>
          <a:p>
            <a:r>
              <a:rPr lang="en-GB" sz="2800" b="1" dirty="0">
                <a:solidFill>
                  <a:srgbClr val="333333"/>
                </a:solidFill>
                <a:latin typeface="Aptos" panose="020B0004020202020204" pitchFamily="34" charset="0"/>
              </a:rPr>
              <a:t>“OPERATOR OVERLOAD” in PYTHON</a:t>
            </a:r>
            <a:endParaRPr lang="en-GB" sz="1650" b="1" dirty="0">
              <a:solidFill>
                <a:srgbClr val="333333"/>
              </a:solidFill>
              <a:latin typeface="Aptos" panose="020B0004020202020204" pitchFamily="34" charset="0"/>
            </a:endParaRPr>
          </a:p>
          <a:p>
            <a:pPr marL="285750" indent="-285750">
              <a:buFontTx/>
              <a:buChar char="-"/>
            </a:pPr>
            <a:endParaRPr lang="en-GB" sz="1650" b="1" dirty="0">
              <a:solidFill>
                <a:srgbClr val="333333"/>
              </a:solidFill>
              <a:latin typeface="Aptos" panose="020B0004020202020204" pitchFamily="34" charset="0"/>
            </a:endParaRPr>
          </a:p>
        </p:txBody>
      </p:sp>
      <p:graphicFrame>
        <p:nvGraphicFramePr>
          <p:cNvPr id="3" name="Table 2">
            <a:extLst>
              <a:ext uri="{FF2B5EF4-FFF2-40B4-BE49-F238E27FC236}">
                <a16:creationId xmlns:a16="http://schemas.microsoft.com/office/drawing/2014/main" id="{33D5C475-612D-EE7A-029C-E8FB9CEAC94C}"/>
              </a:ext>
            </a:extLst>
          </p:cNvPr>
          <p:cNvGraphicFramePr>
            <a:graphicFrameLocks noGrp="1"/>
          </p:cNvGraphicFramePr>
          <p:nvPr/>
        </p:nvGraphicFramePr>
        <p:xfrm>
          <a:off x="5700132" y="1257568"/>
          <a:ext cx="2645228" cy="3002380"/>
        </p:xfrm>
        <a:graphic>
          <a:graphicData uri="http://schemas.openxmlformats.org/drawingml/2006/table">
            <a:tbl>
              <a:tblPr/>
              <a:tblGrid>
                <a:gridCol w="587828">
                  <a:extLst>
                    <a:ext uri="{9D8B030D-6E8A-4147-A177-3AD203B41FA5}">
                      <a16:colId xmlns:a16="http://schemas.microsoft.com/office/drawing/2014/main" val="1757861282"/>
                    </a:ext>
                  </a:extLst>
                </a:gridCol>
                <a:gridCol w="1219200">
                  <a:extLst>
                    <a:ext uri="{9D8B030D-6E8A-4147-A177-3AD203B41FA5}">
                      <a16:colId xmlns:a16="http://schemas.microsoft.com/office/drawing/2014/main" val="3227470847"/>
                    </a:ext>
                  </a:extLst>
                </a:gridCol>
                <a:gridCol w="838200">
                  <a:extLst>
                    <a:ext uri="{9D8B030D-6E8A-4147-A177-3AD203B41FA5}">
                      <a16:colId xmlns:a16="http://schemas.microsoft.com/office/drawing/2014/main" val="945919064"/>
                    </a:ext>
                  </a:extLst>
                </a:gridCol>
              </a:tblGrid>
              <a:tr h="155348">
                <a:tc>
                  <a:txBody>
                    <a:bodyPr/>
                    <a:lstStyle/>
                    <a:p>
                      <a:pPr>
                        <a:buNone/>
                      </a:pPr>
                      <a:r>
                        <a:rPr lang="en-GB" sz="900" b="1"/>
                        <a:t>Operator</a:t>
                      </a:r>
                      <a:endParaRPr lang="en-GB" sz="900"/>
                    </a:p>
                  </a:txBody>
                  <a:tcPr marL="62139" marR="62139" marT="31070" marB="31070" anchor="ctr">
                    <a:lnL>
                      <a:noFill/>
                    </a:lnL>
                    <a:lnR>
                      <a:noFill/>
                    </a:lnR>
                    <a:lnT>
                      <a:noFill/>
                    </a:lnT>
                    <a:lnB>
                      <a:noFill/>
                    </a:lnB>
                    <a:noFill/>
                  </a:tcPr>
                </a:tc>
                <a:tc>
                  <a:txBody>
                    <a:bodyPr/>
                    <a:lstStyle/>
                    <a:p>
                      <a:pPr>
                        <a:buNone/>
                      </a:pPr>
                      <a:r>
                        <a:rPr lang="en-GB" sz="900" b="1"/>
                        <a:t>Method Name</a:t>
                      </a:r>
                      <a:endParaRPr lang="en-GB" sz="900"/>
                    </a:p>
                  </a:txBody>
                  <a:tcPr marL="62139" marR="62139" marT="31070" marB="31070" anchor="ctr">
                    <a:lnL>
                      <a:noFill/>
                    </a:lnL>
                    <a:lnR>
                      <a:noFill/>
                    </a:lnR>
                    <a:lnT>
                      <a:noFill/>
                    </a:lnT>
                    <a:lnB>
                      <a:noFill/>
                    </a:lnB>
                    <a:noFill/>
                  </a:tcPr>
                </a:tc>
                <a:tc>
                  <a:txBody>
                    <a:bodyPr/>
                    <a:lstStyle/>
                    <a:p>
                      <a:pPr>
                        <a:buNone/>
                      </a:pPr>
                      <a:r>
                        <a:rPr lang="en-GB" sz="900" b="1" dirty="0"/>
                        <a:t>Usage Example</a:t>
                      </a:r>
                      <a:endParaRPr lang="en-GB" sz="900" dirty="0"/>
                    </a:p>
                  </a:txBody>
                  <a:tcPr marL="62139" marR="62139" marT="31070" marB="31070" anchor="ctr">
                    <a:lnL>
                      <a:noFill/>
                    </a:lnL>
                    <a:lnR>
                      <a:noFill/>
                    </a:lnR>
                    <a:lnT>
                      <a:noFill/>
                    </a:lnT>
                    <a:lnB>
                      <a:noFill/>
                    </a:lnB>
                    <a:noFill/>
                  </a:tcPr>
                </a:tc>
                <a:extLst>
                  <a:ext uri="{0D108BD9-81ED-4DB2-BD59-A6C34878D82A}">
                    <a16:rowId xmlns:a16="http://schemas.microsoft.com/office/drawing/2014/main" val="1265450607"/>
                  </a:ext>
                </a:extLst>
              </a:tr>
              <a:tr h="155348">
                <a:tc>
                  <a:txBody>
                    <a:bodyPr/>
                    <a:lstStyle/>
                    <a:p>
                      <a:pPr>
                        <a:buNone/>
                      </a:pPr>
                      <a:r>
                        <a:rPr lang="en-IT" sz="900"/>
                        <a:t>+</a:t>
                      </a:r>
                    </a:p>
                  </a:txBody>
                  <a:tcPr marL="62139" marR="62139" marT="31070" marB="31070" anchor="ctr">
                    <a:lnL>
                      <a:noFill/>
                    </a:lnL>
                    <a:lnR>
                      <a:noFill/>
                    </a:lnR>
                    <a:lnT>
                      <a:noFill/>
                    </a:lnT>
                    <a:lnB>
                      <a:noFill/>
                    </a:lnB>
                    <a:noFill/>
                  </a:tcPr>
                </a:tc>
                <a:tc>
                  <a:txBody>
                    <a:bodyPr/>
                    <a:lstStyle/>
                    <a:p>
                      <a:pPr>
                        <a:buNone/>
                      </a:pPr>
                      <a:r>
                        <a:rPr lang="en-GB" sz="900"/>
                        <a:t>__add__(self, other)</a:t>
                      </a:r>
                    </a:p>
                  </a:txBody>
                  <a:tcPr marL="62139" marR="62139" marT="31070" marB="31070" anchor="ctr">
                    <a:lnL>
                      <a:noFill/>
                    </a:lnL>
                    <a:lnR>
                      <a:noFill/>
                    </a:lnR>
                    <a:lnT>
                      <a:noFill/>
                    </a:lnT>
                    <a:lnB>
                      <a:noFill/>
                    </a:lnB>
                    <a:noFill/>
                  </a:tcPr>
                </a:tc>
                <a:tc>
                  <a:txBody>
                    <a:bodyPr/>
                    <a:lstStyle/>
                    <a:p>
                      <a:pPr>
                        <a:buNone/>
                      </a:pPr>
                      <a:r>
                        <a:rPr lang="en-GB" sz="900"/>
                        <a:t>a + b</a:t>
                      </a:r>
                    </a:p>
                  </a:txBody>
                  <a:tcPr marL="62139" marR="62139" marT="31070" marB="31070" anchor="ctr">
                    <a:lnL>
                      <a:noFill/>
                    </a:lnL>
                    <a:lnR>
                      <a:noFill/>
                    </a:lnR>
                    <a:lnT>
                      <a:noFill/>
                    </a:lnT>
                    <a:lnB>
                      <a:noFill/>
                    </a:lnB>
                    <a:noFill/>
                  </a:tcPr>
                </a:tc>
                <a:extLst>
                  <a:ext uri="{0D108BD9-81ED-4DB2-BD59-A6C34878D82A}">
                    <a16:rowId xmlns:a16="http://schemas.microsoft.com/office/drawing/2014/main" val="1013194849"/>
                  </a:ext>
                </a:extLst>
              </a:tr>
              <a:tr h="155348">
                <a:tc>
                  <a:txBody>
                    <a:bodyPr/>
                    <a:lstStyle/>
                    <a:p>
                      <a:pPr>
                        <a:buNone/>
                      </a:pPr>
                      <a:r>
                        <a:rPr lang="en-IT" sz="900"/>
                        <a:t>-</a:t>
                      </a:r>
                    </a:p>
                  </a:txBody>
                  <a:tcPr marL="62139" marR="62139" marT="31070" marB="31070" anchor="ctr">
                    <a:lnL>
                      <a:noFill/>
                    </a:lnL>
                    <a:lnR>
                      <a:noFill/>
                    </a:lnR>
                    <a:lnT>
                      <a:noFill/>
                    </a:lnT>
                    <a:lnB>
                      <a:noFill/>
                    </a:lnB>
                    <a:noFill/>
                  </a:tcPr>
                </a:tc>
                <a:tc>
                  <a:txBody>
                    <a:bodyPr/>
                    <a:lstStyle/>
                    <a:p>
                      <a:pPr>
                        <a:buNone/>
                      </a:pPr>
                      <a:r>
                        <a:rPr lang="en-GB" sz="900"/>
                        <a:t>__sub__(self, other)</a:t>
                      </a:r>
                    </a:p>
                  </a:txBody>
                  <a:tcPr marL="62139" marR="62139" marT="31070" marB="31070" anchor="ctr">
                    <a:lnL>
                      <a:noFill/>
                    </a:lnL>
                    <a:lnR>
                      <a:noFill/>
                    </a:lnR>
                    <a:lnT>
                      <a:noFill/>
                    </a:lnT>
                    <a:lnB>
                      <a:noFill/>
                    </a:lnB>
                    <a:noFill/>
                  </a:tcPr>
                </a:tc>
                <a:tc>
                  <a:txBody>
                    <a:bodyPr/>
                    <a:lstStyle/>
                    <a:p>
                      <a:pPr>
                        <a:buNone/>
                      </a:pPr>
                      <a:r>
                        <a:rPr lang="en-GB" sz="900" dirty="0"/>
                        <a:t>a - b</a:t>
                      </a:r>
                    </a:p>
                  </a:txBody>
                  <a:tcPr marL="62139" marR="62139" marT="31070" marB="31070" anchor="ctr">
                    <a:lnL>
                      <a:noFill/>
                    </a:lnL>
                    <a:lnR>
                      <a:noFill/>
                    </a:lnR>
                    <a:lnT>
                      <a:noFill/>
                    </a:lnT>
                    <a:lnB>
                      <a:noFill/>
                    </a:lnB>
                    <a:noFill/>
                  </a:tcPr>
                </a:tc>
                <a:extLst>
                  <a:ext uri="{0D108BD9-81ED-4DB2-BD59-A6C34878D82A}">
                    <a16:rowId xmlns:a16="http://schemas.microsoft.com/office/drawing/2014/main" val="446745537"/>
                  </a:ext>
                </a:extLst>
              </a:tr>
              <a:tr h="155348">
                <a:tc>
                  <a:txBody>
                    <a:bodyPr/>
                    <a:lstStyle/>
                    <a:p>
                      <a:pPr>
                        <a:buNone/>
                      </a:pPr>
                      <a:r>
                        <a:rPr lang="en-IT" sz="900"/>
                        <a:t>*</a:t>
                      </a:r>
                    </a:p>
                  </a:txBody>
                  <a:tcPr marL="62139" marR="62139" marT="31070" marB="31070" anchor="ctr">
                    <a:lnL>
                      <a:noFill/>
                    </a:lnL>
                    <a:lnR>
                      <a:noFill/>
                    </a:lnR>
                    <a:lnT>
                      <a:noFill/>
                    </a:lnT>
                    <a:lnB>
                      <a:noFill/>
                    </a:lnB>
                    <a:noFill/>
                  </a:tcPr>
                </a:tc>
                <a:tc>
                  <a:txBody>
                    <a:bodyPr/>
                    <a:lstStyle/>
                    <a:p>
                      <a:pPr>
                        <a:buNone/>
                      </a:pPr>
                      <a:r>
                        <a:rPr lang="en-GB" sz="900"/>
                        <a:t>__mul__(self, other)</a:t>
                      </a:r>
                    </a:p>
                  </a:txBody>
                  <a:tcPr marL="62139" marR="62139" marT="31070" marB="31070" anchor="ctr">
                    <a:lnL>
                      <a:noFill/>
                    </a:lnL>
                    <a:lnR>
                      <a:noFill/>
                    </a:lnR>
                    <a:lnT>
                      <a:noFill/>
                    </a:lnT>
                    <a:lnB>
                      <a:noFill/>
                    </a:lnB>
                    <a:noFill/>
                  </a:tcPr>
                </a:tc>
                <a:tc>
                  <a:txBody>
                    <a:bodyPr/>
                    <a:lstStyle/>
                    <a:p>
                      <a:pPr>
                        <a:buNone/>
                      </a:pPr>
                      <a:r>
                        <a:rPr lang="en-GB" sz="900" dirty="0"/>
                        <a:t>a * b</a:t>
                      </a:r>
                    </a:p>
                  </a:txBody>
                  <a:tcPr marL="62139" marR="62139" marT="31070" marB="31070" anchor="ctr">
                    <a:lnL>
                      <a:noFill/>
                    </a:lnL>
                    <a:lnR>
                      <a:noFill/>
                    </a:lnR>
                    <a:lnT>
                      <a:noFill/>
                    </a:lnT>
                    <a:lnB>
                      <a:noFill/>
                    </a:lnB>
                    <a:noFill/>
                  </a:tcPr>
                </a:tc>
                <a:extLst>
                  <a:ext uri="{0D108BD9-81ED-4DB2-BD59-A6C34878D82A}">
                    <a16:rowId xmlns:a16="http://schemas.microsoft.com/office/drawing/2014/main" val="404458133"/>
                  </a:ext>
                </a:extLst>
              </a:tr>
              <a:tr h="155348">
                <a:tc>
                  <a:txBody>
                    <a:bodyPr/>
                    <a:lstStyle/>
                    <a:p>
                      <a:pPr>
                        <a:buNone/>
                      </a:pPr>
                      <a:r>
                        <a:rPr lang="en-IT" sz="900"/>
                        <a:t>/</a:t>
                      </a:r>
                    </a:p>
                  </a:txBody>
                  <a:tcPr marL="62139" marR="62139" marT="31070" marB="31070" anchor="ctr">
                    <a:lnL>
                      <a:noFill/>
                    </a:lnL>
                    <a:lnR>
                      <a:noFill/>
                    </a:lnR>
                    <a:lnT>
                      <a:noFill/>
                    </a:lnT>
                    <a:lnB>
                      <a:noFill/>
                    </a:lnB>
                    <a:noFill/>
                  </a:tcPr>
                </a:tc>
                <a:tc>
                  <a:txBody>
                    <a:bodyPr/>
                    <a:lstStyle/>
                    <a:p>
                      <a:pPr>
                        <a:buNone/>
                      </a:pPr>
                      <a:r>
                        <a:rPr lang="en-GB" sz="900" dirty="0"/>
                        <a:t>__</a:t>
                      </a:r>
                      <a:r>
                        <a:rPr lang="en-GB" sz="900" dirty="0" err="1"/>
                        <a:t>truediv</a:t>
                      </a:r>
                      <a:r>
                        <a:rPr lang="en-GB" sz="900" dirty="0"/>
                        <a:t>__(self, other)</a:t>
                      </a:r>
                    </a:p>
                  </a:txBody>
                  <a:tcPr marL="62139" marR="62139" marT="31070" marB="31070" anchor="ctr">
                    <a:lnL>
                      <a:noFill/>
                    </a:lnL>
                    <a:lnR>
                      <a:noFill/>
                    </a:lnR>
                    <a:lnT>
                      <a:noFill/>
                    </a:lnT>
                    <a:lnB>
                      <a:noFill/>
                    </a:lnB>
                    <a:noFill/>
                  </a:tcPr>
                </a:tc>
                <a:tc>
                  <a:txBody>
                    <a:bodyPr/>
                    <a:lstStyle/>
                    <a:p>
                      <a:pPr>
                        <a:buNone/>
                      </a:pPr>
                      <a:r>
                        <a:rPr lang="en-GB" sz="900" dirty="0"/>
                        <a:t>a / b</a:t>
                      </a:r>
                    </a:p>
                  </a:txBody>
                  <a:tcPr marL="62139" marR="62139" marT="31070" marB="31070" anchor="ctr">
                    <a:lnL>
                      <a:noFill/>
                    </a:lnL>
                    <a:lnR>
                      <a:noFill/>
                    </a:lnR>
                    <a:lnT>
                      <a:noFill/>
                    </a:lnT>
                    <a:lnB>
                      <a:noFill/>
                    </a:lnB>
                    <a:noFill/>
                  </a:tcPr>
                </a:tc>
                <a:extLst>
                  <a:ext uri="{0D108BD9-81ED-4DB2-BD59-A6C34878D82A}">
                    <a16:rowId xmlns:a16="http://schemas.microsoft.com/office/drawing/2014/main" val="1664659872"/>
                  </a:ext>
                </a:extLst>
              </a:tr>
              <a:tr h="155348">
                <a:tc>
                  <a:txBody>
                    <a:bodyPr/>
                    <a:lstStyle/>
                    <a:p>
                      <a:pPr>
                        <a:buNone/>
                      </a:pPr>
                      <a:r>
                        <a:rPr lang="en-IT" sz="900"/>
                        <a:t>==</a:t>
                      </a:r>
                    </a:p>
                  </a:txBody>
                  <a:tcPr marL="62139" marR="62139" marT="31070" marB="31070" anchor="ctr">
                    <a:lnL>
                      <a:noFill/>
                    </a:lnL>
                    <a:lnR>
                      <a:noFill/>
                    </a:lnR>
                    <a:lnT>
                      <a:noFill/>
                    </a:lnT>
                    <a:lnB>
                      <a:noFill/>
                    </a:lnB>
                    <a:noFill/>
                  </a:tcPr>
                </a:tc>
                <a:tc>
                  <a:txBody>
                    <a:bodyPr/>
                    <a:lstStyle/>
                    <a:p>
                      <a:pPr>
                        <a:buNone/>
                      </a:pPr>
                      <a:r>
                        <a:rPr lang="en-GB" sz="900" dirty="0"/>
                        <a:t>__</a:t>
                      </a:r>
                      <a:r>
                        <a:rPr lang="en-GB" sz="900" dirty="0" err="1"/>
                        <a:t>eq</a:t>
                      </a:r>
                      <a:r>
                        <a:rPr lang="en-GB" sz="900" dirty="0"/>
                        <a:t>__(self, other)</a:t>
                      </a:r>
                    </a:p>
                  </a:txBody>
                  <a:tcPr marL="62139" marR="62139" marT="31070" marB="31070" anchor="ctr">
                    <a:lnL>
                      <a:noFill/>
                    </a:lnL>
                    <a:lnR>
                      <a:noFill/>
                    </a:lnR>
                    <a:lnT>
                      <a:noFill/>
                    </a:lnT>
                    <a:lnB>
                      <a:noFill/>
                    </a:lnB>
                    <a:noFill/>
                  </a:tcPr>
                </a:tc>
                <a:tc>
                  <a:txBody>
                    <a:bodyPr/>
                    <a:lstStyle/>
                    <a:p>
                      <a:pPr>
                        <a:buNone/>
                      </a:pPr>
                      <a:r>
                        <a:rPr lang="en-GB" sz="900" dirty="0"/>
                        <a:t>a == b</a:t>
                      </a:r>
                    </a:p>
                  </a:txBody>
                  <a:tcPr marL="62139" marR="62139" marT="31070" marB="31070" anchor="ctr">
                    <a:lnL>
                      <a:noFill/>
                    </a:lnL>
                    <a:lnR>
                      <a:noFill/>
                    </a:lnR>
                    <a:lnT>
                      <a:noFill/>
                    </a:lnT>
                    <a:lnB>
                      <a:noFill/>
                    </a:lnB>
                    <a:noFill/>
                  </a:tcPr>
                </a:tc>
                <a:extLst>
                  <a:ext uri="{0D108BD9-81ED-4DB2-BD59-A6C34878D82A}">
                    <a16:rowId xmlns:a16="http://schemas.microsoft.com/office/drawing/2014/main" val="366097084"/>
                  </a:ext>
                </a:extLst>
              </a:tr>
              <a:tr h="155348">
                <a:tc>
                  <a:txBody>
                    <a:bodyPr/>
                    <a:lstStyle/>
                    <a:p>
                      <a:pPr>
                        <a:buNone/>
                      </a:pPr>
                      <a:r>
                        <a:rPr lang="en-GB" sz="900"/>
                        <a:t>len()</a:t>
                      </a:r>
                    </a:p>
                  </a:txBody>
                  <a:tcPr marL="62139" marR="62139" marT="31070" marB="31070" anchor="ctr">
                    <a:lnL>
                      <a:noFill/>
                    </a:lnL>
                    <a:lnR>
                      <a:noFill/>
                    </a:lnR>
                    <a:lnT>
                      <a:noFill/>
                    </a:lnT>
                    <a:lnB>
                      <a:noFill/>
                    </a:lnB>
                    <a:noFill/>
                  </a:tcPr>
                </a:tc>
                <a:tc>
                  <a:txBody>
                    <a:bodyPr/>
                    <a:lstStyle/>
                    <a:p>
                      <a:pPr>
                        <a:buNone/>
                      </a:pPr>
                      <a:r>
                        <a:rPr lang="en-GB" sz="900" dirty="0"/>
                        <a:t>__</a:t>
                      </a:r>
                      <a:r>
                        <a:rPr lang="en-GB" sz="900" dirty="0" err="1"/>
                        <a:t>len</a:t>
                      </a:r>
                      <a:r>
                        <a:rPr lang="en-GB" sz="900" dirty="0"/>
                        <a:t>__(self)</a:t>
                      </a:r>
                    </a:p>
                  </a:txBody>
                  <a:tcPr marL="62139" marR="62139" marT="31070" marB="31070" anchor="ctr">
                    <a:lnL>
                      <a:noFill/>
                    </a:lnL>
                    <a:lnR>
                      <a:noFill/>
                    </a:lnR>
                    <a:lnT>
                      <a:noFill/>
                    </a:lnT>
                    <a:lnB>
                      <a:noFill/>
                    </a:lnB>
                    <a:noFill/>
                  </a:tcPr>
                </a:tc>
                <a:tc>
                  <a:txBody>
                    <a:bodyPr/>
                    <a:lstStyle/>
                    <a:p>
                      <a:pPr>
                        <a:buNone/>
                      </a:pPr>
                      <a:r>
                        <a:rPr lang="en-GB" sz="900" dirty="0" err="1"/>
                        <a:t>len</a:t>
                      </a:r>
                      <a:r>
                        <a:rPr lang="en-GB" sz="900" dirty="0"/>
                        <a:t>(</a:t>
                      </a:r>
                      <a:r>
                        <a:rPr lang="en-GB" sz="900" dirty="0" err="1"/>
                        <a:t>obj</a:t>
                      </a:r>
                      <a:r>
                        <a:rPr lang="en-GB" sz="900" dirty="0"/>
                        <a:t>)</a:t>
                      </a:r>
                    </a:p>
                  </a:txBody>
                  <a:tcPr marL="62139" marR="62139" marT="31070" marB="31070" anchor="ctr">
                    <a:lnL>
                      <a:noFill/>
                    </a:lnL>
                    <a:lnR>
                      <a:noFill/>
                    </a:lnR>
                    <a:lnT>
                      <a:noFill/>
                    </a:lnT>
                    <a:lnB>
                      <a:noFill/>
                    </a:lnB>
                    <a:noFill/>
                  </a:tcPr>
                </a:tc>
                <a:extLst>
                  <a:ext uri="{0D108BD9-81ED-4DB2-BD59-A6C34878D82A}">
                    <a16:rowId xmlns:a16="http://schemas.microsoft.com/office/drawing/2014/main" val="2845807746"/>
                  </a:ext>
                </a:extLst>
              </a:tr>
              <a:tr h="155348">
                <a:tc>
                  <a:txBody>
                    <a:bodyPr/>
                    <a:lstStyle/>
                    <a:p>
                      <a:pPr>
                        <a:buNone/>
                      </a:pPr>
                      <a:r>
                        <a:rPr lang="en-IT" sz="900"/>
                        <a:t>[]</a:t>
                      </a:r>
                    </a:p>
                  </a:txBody>
                  <a:tcPr marL="62139" marR="62139" marT="31070" marB="31070" anchor="ctr">
                    <a:lnL>
                      <a:noFill/>
                    </a:lnL>
                    <a:lnR>
                      <a:noFill/>
                    </a:lnR>
                    <a:lnT>
                      <a:noFill/>
                    </a:lnT>
                    <a:lnB>
                      <a:noFill/>
                    </a:lnB>
                    <a:noFill/>
                  </a:tcPr>
                </a:tc>
                <a:tc>
                  <a:txBody>
                    <a:bodyPr/>
                    <a:lstStyle/>
                    <a:p>
                      <a:pPr>
                        <a:buNone/>
                      </a:pPr>
                      <a:r>
                        <a:rPr lang="en-GB" sz="900" dirty="0"/>
                        <a:t>__</a:t>
                      </a:r>
                      <a:r>
                        <a:rPr lang="en-GB" sz="900" dirty="0" err="1"/>
                        <a:t>getitem</a:t>
                      </a:r>
                      <a:r>
                        <a:rPr lang="en-GB" sz="900" dirty="0"/>
                        <a:t>__(self, key)</a:t>
                      </a:r>
                    </a:p>
                  </a:txBody>
                  <a:tcPr marL="62139" marR="62139" marT="31070" marB="31070" anchor="ctr">
                    <a:lnL>
                      <a:noFill/>
                    </a:lnL>
                    <a:lnR>
                      <a:noFill/>
                    </a:lnR>
                    <a:lnT>
                      <a:noFill/>
                    </a:lnT>
                    <a:lnB>
                      <a:noFill/>
                    </a:lnB>
                    <a:noFill/>
                  </a:tcPr>
                </a:tc>
                <a:tc>
                  <a:txBody>
                    <a:bodyPr/>
                    <a:lstStyle/>
                    <a:p>
                      <a:pPr>
                        <a:buNone/>
                      </a:pPr>
                      <a:r>
                        <a:rPr lang="en-GB" sz="900" dirty="0" err="1"/>
                        <a:t>obj</a:t>
                      </a:r>
                      <a:r>
                        <a:rPr lang="en-GB" sz="900" dirty="0"/>
                        <a:t>[key]</a:t>
                      </a:r>
                    </a:p>
                  </a:txBody>
                  <a:tcPr marL="62139" marR="62139" marT="31070" marB="31070" anchor="ctr">
                    <a:lnL>
                      <a:noFill/>
                    </a:lnL>
                    <a:lnR>
                      <a:noFill/>
                    </a:lnR>
                    <a:lnT>
                      <a:noFill/>
                    </a:lnT>
                    <a:lnB>
                      <a:noFill/>
                    </a:lnB>
                    <a:noFill/>
                  </a:tcPr>
                </a:tc>
                <a:extLst>
                  <a:ext uri="{0D108BD9-81ED-4DB2-BD59-A6C34878D82A}">
                    <a16:rowId xmlns:a16="http://schemas.microsoft.com/office/drawing/2014/main" val="892069697"/>
                  </a:ext>
                </a:extLst>
              </a:tr>
              <a:tr h="155348">
                <a:tc>
                  <a:txBody>
                    <a:bodyPr/>
                    <a:lstStyle/>
                    <a:p>
                      <a:pPr>
                        <a:buNone/>
                      </a:pPr>
                      <a:r>
                        <a:rPr lang="en-GB" sz="900"/>
                        <a:t>in</a:t>
                      </a:r>
                    </a:p>
                  </a:txBody>
                  <a:tcPr marL="62139" marR="62139" marT="31070" marB="31070" anchor="ctr">
                    <a:lnL>
                      <a:noFill/>
                    </a:lnL>
                    <a:lnR>
                      <a:noFill/>
                    </a:lnR>
                    <a:lnT>
                      <a:noFill/>
                    </a:lnT>
                    <a:lnB>
                      <a:noFill/>
                    </a:lnB>
                    <a:noFill/>
                  </a:tcPr>
                </a:tc>
                <a:tc>
                  <a:txBody>
                    <a:bodyPr/>
                    <a:lstStyle/>
                    <a:p>
                      <a:pPr>
                        <a:buNone/>
                      </a:pPr>
                      <a:r>
                        <a:rPr lang="en-GB" sz="900" dirty="0"/>
                        <a:t>__contains__(self, item)</a:t>
                      </a:r>
                    </a:p>
                  </a:txBody>
                  <a:tcPr marL="62139" marR="62139" marT="31070" marB="31070" anchor="ctr">
                    <a:lnL>
                      <a:noFill/>
                    </a:lnL>
                    <a:lnR>
                      <a:noFill/>
                    </a:lnR>
                    <a:lnT>
                      <a:noFill/>
                    </a:lnT>
                    <a:lnB>
                      <a:noFill/>
                    </a:lnB>
                    <a:noFill/>
                  </a:tcPr>
                </a:tc>
                <a:tc>
                  <a:txBody>
                    <a:bodyPr/>
                    <a:lstStyle/>
                    <a:p>
                      <a:pPr>
                        <a:buNone/>
                      </a:pPr>
                      <a:r>
                        <a:rPr lang="en-GB" sz="900" dirty="0"/>
                        <a:t>item in </a:t>
                      </a:r>
                      <a:r>
                        <a:rPr lang="en-GB" sz="900" dirty="0" err="1"/>
                        <a:t>obj</a:t>
                      </a:r>
                      <a:endParaRPr lang="en-GB" sz="900" dirty="0"/>
                    </a:p>
                  </a:txBody>
                  <a:tcPr marL="62139" marR="62139" marT="31070" marB="31070" anchor="ctr">
                    <a:lnL>
                      <a:noFill/>
                    </a:lnL>
                    <a:lnR>
                      <a:noFill/>
                    </a:lnR>
                    <a:lnT>
                      <a:noFill/>
                    </a:lnT>
                    <a:lnB>
                      <a:noFill/>
                    </a:lnB>
                    <a:noFill/>
                  </a:tcPr>
                </a:tc>
                <a:extLst>
                  <a:ext uri="{0D108BD9-81ED-4DB2-BD59-A6C34878D82A}">
                    <a16:rowId xmlns:a16="http://schemas.microsoft.com/office/drawing/2014/main" val="2459421378"/>
                  </a:ext>
                </a:extLst>
              </a:tr>
              <a:tr h="155348">
                <a:tc>
                  <a:txBody>
                    <a:bodyPr/>
                    <a:lstStyle/>
                    <a:p>
                      <a:pPr>
                        <a:buNone/>
                      </a:pPr>
                      <a:r>
                        <a:rPr lang="en-GB" sz="900"/>
                        <a:t>str()</a:t>
                      </a:r>
                    </a:p>
                  </a:txBody>
                  <a:tcPr marL="62139" marR="62139" marT="31070" marB="31070" anchor="ctr">
                    <a:lnL>
                      <a:noFill/>
                    </a:lnL>
                    <a:lnR>
                      <a:noFill/>
                    </a:lnR>
                    <a:lnT>
                      <a:noFill/>
                    </a:lnT>
                    <a:lnB>
                      <a:noFill/>
                    </a:lnB>
                    <a:noFill/>
                  </a:tcPr>
                </a:tc>
                <a:tc>
                  <a:txBody>
                    <a:bodyPr/>
                    <a:lstStyle/>
                    <a:p>
                      <a:pPr>
                        <a:buNone/>
                      </a:pPr>
                      <a:r>
                        <a:rPr lang="en-GB" sz="900"/>
                        <a:t>__str__(self)</a:t>
                      </a:r>
                    </a:p>
                  </a:txBody>
                  <a:tcPr marL="62139" marR="62139" marT="31070" marB="31070" anchor="ctr">
                    <a:lnL>
                      <a:noFill/>
                    </a:lnL>
                    <a:lnR>
                      <a:noFill/>
                    </a:lnR>
                    <a:lnT>
                      <a:noFill/>
                    </a:lnT>
                    <a:lnB>
                      <a:noFill/>
                    </a:lnB>
                    <a:noFill/>
                  </a:tcPr>
                </a:tc>
                <a:tc>
                  <a:txBody>
                    <a:bodyPr/>
                    <a:lstStyle/>
                    <a:p>
                      <a:pPr>
                        <a:buNone/>
                      </a:pPr>
                      <a:r>
                        <a:rPr lang="en-GB" sz="900" dirty="0"/>
                        <a:t>print(</a:t>
                      </a:r>
                      <a:r>
                        <a:rPr lang="en-GB" sz="900" dirty="0" err="1"/>
                        <a:t>obj</a:t>
                      </a:r>
                      <a:r>
                        <a:rPr lang="en-GB" sz="900" dirty="0"/>
                        <a:t>)</a:t>
                      </a:r>
                    </a:p>
                  </a:txBody>
                  <a:tcPr marL="62139" marR="62139" marT="31070" marB="31070" anchor="ctr">
                    <a:lnL>
                      <a:noFill/>
                    </a:lnL>
                    <a:lnR>
                      <a:noFill/>
                    </a:lnR>
                    <a:lnT>
                      <a:noFill/>
                    </a:lnT>
                    <a:lnB>
                      <a:noFill/>
                    </a:lnB>
                    <a:noFill/>
                  </a:tcPr>
                </a:tc>
                <a:extLst>
                  <a:ext uri="{0D108BD9-81ED-4DB2-BD59-A6C34878D82A}">
                    <a16:rowId xmlns:a16="http://schemas.microsoft.com/office/drawing/2014/main" val="1250252228"/>
                  </a:ext>
                </a:extLst>
              </a:tr>
              <a:tr h="155348">
                <a:tc>
                  <a:txBody>
                    <a:bodyPr/>
                    <a:lstStyle/>
                    <a:p>
                      <a:pPr>
                        <a:buNone/>
                      </a:pPr>
                      <a:r>
                        <a:rPr lang="en-GB" sz="900"/>
                        <a:t>repr()</a:t>
                      </a:r>
                    </a:p>
                  </a:txBody>
                  <a:tcPr marL="62139" marR="62139" marT="31070" marB="31070" anchor="ctr">
                    <a:lnL>
                      <a:noFill/>
                    </a:lnL>
                    <a:lnR>
                      <a:noFill/>
                    </a:lnR>
                    <a:lnT>
                      <a:noFill/>
                    </a:lnT>
                    <a:lnB>
                      <a:noFill/>
                    </a:lnB>
                    <a:noFill/>
                  </a:tcPr>
                </a:tc>
                <a:tc>
                  <a:txBody>
                    <a:bodyPr/>
                    <a:lstStyle/>
                    <a:p>
                      <a:pPr>
                        <a:buNone/>
                      </a:pPr>
                      <a:r>
                        <a:rPr lang="en-GB" sz="900"/>
                        <a:t>__repr__(self)</a:t>
                      </a:r>
                    </a:p>
                  </a:txBody>
                  <a:tcPr marL="62139" marR="62139" marT="31070" marB="31070" anchor="ctr">
                    <a:lnL>
                      <a:noFill/>
                    </a:lnL>
                    <a:lnR>
                      <a:noFill/>
                    </a:lnR>
                    <a:lnT>
                      <a:noFill/>
                    </a:lnT>
                    <a:lnB>
                      <a:noFill/>
                    </a:lnB>
                    <a:noFill/>
                  </a:tcPr>
                </a:tc>
                <a:tc>
                  <a:txBody>
                    <a:bodyPr/>
                    <a:lstStyle/>
                    <a:p>
                      <a:pPr>
                        <a:buNone/>
                      </a:pPr>
                      <a:r>
                        <a:rPr lang="en-GB" sz="900" dirty="0" err="1"/>
                        <a:t>repr</a:t>
                      </a:r>
                      <a:r>
                        <a:rPr lang="en-GB" sz="900" dirty="0"/>
                        <a:t>(</a:t>
                      </a:r>
                      <a:r>
                        <a:rPr lang="en-GB" sz="900" dirty="0" err="1"/>
                        <a:t>obj</a:t>
                      </a:r>
                      <a:r>
                        <a:rPr lang="en-GB" sz="900" dirty="0"/>
                        <a:t>)</a:t>
                      </a:r>
                    </a:p>
                  </a:txBody>
                  <a:tcPr marL="62139" marR="62139" marT="31070" marB="31070" anchor="ctr">
                    <a:lnL>
                      <a:noFill/>
                    </a:lnL>
                    <a:lnR>
                      <a:noFill/>
                    </a:lnR>
                    <a:lnT>
                      <a:noFill/>
                    </a:lnT>
                    <a:lnB>
                      <a:noFill/>
                    </a:lnB>
                    <a:noFill/>
                  </a:tcPr>
                </a:tc>
                <a:extLst>
                  <a:ext uri="{0D108BD9-81ED-4DB2-BD59-A6C34878D82A}">
                    <a16:rowId xmlns:a16="http://schemas.microsoft.com/office/drawing/2014/main" val="1496572857"/>
                  </a:ext>
                </a:extLst>
              </a:tr>
              <a:tr h="155348">
                <a:tc>
                  <a:txBody>
                    <a:bodyPr/>
                    <a:lstStyle/>
                    <a:p>
                      <a:pPr>
                        <a:buNone/>
                      </a:pPr>
                      <a:r>
                        <a:rPr lang="en-GB" sz="900" dirty="0"/>
                        <a:t>call()</a:t>
                      </a:r>
                    </a:p>
                  </a:txBody>
                  <a:tcPr marL="62139" marR="62139" marT="31070" marB="31070" anchor="ctr">
                    <a:lnL>
                      <a:noFill/>
                    </a:lnL>
                    <a:lnR>
                      <a:noFill/>
                    </a:lnR>
                    <a:lnT>
                      <a:noFill/>
                    </a:lnT>
                    <a:lnB>
                      <a:noFill/>
                    </a:lnB>
                    <a:noFill/>
                  </a:tcPr>
                </a:tc>
                <a:tc>
                  <a:txBody>
                    <a:bodyPr/>
                    <a:lstStyle/>
                    <a:p>
                      <a:pPr>
                        <a:buNone/>
                      </a:pPr>
                      <a:r>
                        <a:rPr lang="en-GB" sz="900" dirty="0"/>
                        <a:t>__call__(self, *</a:t>
                      </a:r>
                      <a:r>
                        <a:rPr lang="en-GB" sz="900" dirty="0" err="1"/>
                        <a:t>args</a:t>
                      </a:r>
                      <a:r>
                        <a:rPr lang="en-GB" sz="900" dirty="0"/>
                        <a:t>)</a:t>
                      </a:r>
                    </a:p>
                  </a:txBody>
                  <a:tcPr marL="62139" marR="62139" marT="31070" marB="31070" anchor="ctr">
                    <a:lnL>
                      <a:noFill/>
                    </a:lnL>
                    <a:lnR>
                      <a:noFill/>
                    </a:lnR>
                    <a:lnT>
                      <a:noFill/>
                    </a:lnT>
                    <a:lnB>
                      <a:noFill/>
                    </a:lnB>
                    <a:noFill/>
                  </a:tcPr>
                </a:tc>
                <a:tc>
                  <a:txBody>
                    <a:bodyPr/>
                    <a:lstStyle/>
                    <a:p>
                      <a:pPr>
                        <a:buNone/>
                      </a:pPr>
                      <a:r>
                        <a:rPr lang="en-GB" sz="900"/>
                        <a:t>obj()</a:t>
                      </a:r>
                    </a:p>
                  </a:txBody>
                  <a:tcPr marL="62139" marR="62139" marT="31070" marB="31070" anchor="ctr">
                    <a:lnL>
                      <a:noFill/>
                    </a:lnL>
                    <a:lnR>
                      <a:noFill/>
                    </a:lnR>
                    <a:lnT>
                      <a:noFill/>
                    </a:lnT>
                    <a:lnB>
                      <a:noFill/>
                    </a:lnB>
                    <a:noFill/>
                  </a:tcPr>
                </a:tc>
                <a:extLst>
                  <a:ext uri="{0D108BD9-81ED-4DB2-BD59-A6C34878D82A}">
                    <a16:rowId xmlns:a16="http://schemas.microsoft.com/office/drawing/2014/main" val="2271642069"/>
                  </a:ext>
                </a:extLst>
              </a:tr>
              <a:tr h="155348">
                <a:tc>
                  <a:txBody>
                    <a:bodyPr/>
                    <a:lstStyle/>
                    <a:p>
                      <a:pPr>
                        <a:buNone/>
                      </a:pPr>
                      <a:r>
                        <a:rPr lang="en-GB" sz="900"/>
                        <a:t>del</a:t>
                      </a:r>
                    </a:p>
                  </a:txBody>
                  <a:tcPr marL="62139" marR="62139" marT="31070" marB="31070" anchor="ctr">
                    <a:lnL>
                      <a:noFill/>
                    </a:lnL>
                    <a:lnR>
                      <a:noFill/>
                    </a:lnR>
                    <a:lnT>
                      <a:noFill/>
                    </a:lnT>
                    <a:lnB>
                      <a:noFill/>
                    </a:lnB>
                    <a:noFill/>
                  </a:tcPr>
                </a:tc>
                <a:tc>
                  <a:txBody>
                    <a:bodyPr/>
                    <a:lstStyle/>
                    <a:p>
                      <a:pPr>
                        <a:buNone/>
                      </a:pPr>
                      <a:r>
                        <a:rPr lang="en-GB" sz="900" dirty="0"/>
                        <a:t>__del__(self)</a:t>
                      </a:r>
                    </a:p>
                  </a:txBody>
                  <a:tcPr marL="62139" marR="62139" marT="31070" marB="31070" anchor="ctr">
                    <a:lnL>
                      <a:noFill/>
                    </a:lnL>
                    <a:lnR>
                      <a:noFill/>
                    </a:lnR>
                    <a:lnT>
                      <a:noFill/>
                    </a:lnT>
                    <a:lnB>
                      <a:noFill/>
                    </a:lnB>
                    <a:noFill/>
                  </a:tcPr>
                </a:tc>
                <a:tc>
                  <a:txBody>
                    <a:bodyPr/>
                    <a:lstStyle/>
                    <a:p>
                      <a:pPr>
                        <a:buNone/>
                      </a:pPr>
                      <a:r>
                        <a:rPr lang="en-GB" sz="900" dirty="0"/>
                        <a:t>del </a:t>
                      </a:r>
                      <a:r>
                        <a:rPr lang="en-GB" sz="900" dirty="0" err="1"/>
                        <a:t>obj</a:t>
                      </a:r>
                      <a:endParaRPr lang="en-GB" sz="900" dirty="0"/>
                    </a:p>
                  </a:txBody>
                  <a:tcPr marL="62139" marR="62139" marT="31070" marB="31070" anchor="ctr">
                    <a:lnL>
                      <a:noFill/>
                    </a:lnL>
                    <a:lnR>
                      <a:noFill/>
                    </a:lnR>
                    <a:lnT>
                      <a:noFill/>
                    </a:lnT>
                    <a:lnB>
                      <a:noFill/>
                    </a:lnB>
                    <a:noFill/>
                  </a:tcPr>
                </a:tc>
                <a:extLst>
                  <a:ext uri="{0D108BD9-81ED-4DB2-BD59-A6C34878D82A}">
                    <a16:rowId xmlns:a16="http://schemas.microsoft.com/office/drawing/2014/main" val="212850696"/>
                  </a:ext>
                </a:extLst>
              </a:tr>
            </a:tbl>
          </a:graphicData>
        </a:graphic>
      </p:graphicFrame>
      <p:sp>
        <p:nvSpPr>
          <p:cNvPr id="8" name="TextBox 7">
            <a:extLst>
              <a:ext uri="{FF2B5EF4-FFF2-40B4-BE49-F238E27FC236}">
                <a16:creationId xmlns:a16="http://schemas.microsoft.com/office/drawing/2014/main" id="{8EEF240E-6116-ACCA-366C-C365911690CF}"/>
              </a:ext>
            </a:extLst>
          </p:cNvPr>
          <p:cNvSpPr txBox="1"/>
          <p:nvPr/>
        </p:nvSpPr>
        <p:spPr>
          <a:xfrm>
            <a:off x="304800" y="1602254"/>
            <a:ext cx="4572000" cy="1938992"/>
          </a:xfrm>
          <a:prstGeom prst="rect">
            <a:avLst/>
          </a:prstGeom>
          <a:noFill/>
        </p:spPr>
        <p:txBody>
          <a:bodyPr wrap="square">
            <a:spAutoFit/>
          </a:bodyPr>
          <a:lstStyle/>
          <a:p>
            <a:pPr>
              <a:buNone/>
            </a:pPr>
            <a:r>
              <a:rPr lang="en-GB" sz="1200" b="1" dirty="0">
                <a:latin typeface="Calibri" panose="020F0502020204030204" pitchFamily="34" charset="0"/>
                <a:cs typeface="Calibri" panose="020F0502020204030204" pitchFamily="34" charset="0"/>
              </a:rPr>
              <a:t>Dunder Methods</a:t>
            </a:r>
            <a:endParaRPr lang="en-GB" sz="1200" dirty="0">
              <a:latin typeface="Calibri" panose="020F0502020204030204" pitchFamily="34" charset="0"/>
              <a:cs typeface="Calibri" panose="020F0502020204030204" pitchFamily="34" charset="0"/>
            </a:endParaRPr>
          </a:p>
          <a:p>
            <a:pPr>
              <a:buNone/>
            </a:pPr>
            <a:r>
              <a:rPr lang="en-GB" sz="1200" dirty="0">
                <a:latin typeface="Calibri" panose="020F0502020204030204" pitchFamily="34" charset="0"/>
                <a:cs typeface="Calibri" panose="020F0502020204030204" pitchFamily="34" charset="0"/>
              </a:rPr>
              <a:t>special “magic” functions like __</a:t>
            </a:r>
            <a:r>
              <a:rPr lang="en-GB" sz="1200" dirty="0" err="1">
                <a:latin typeface="Calibri" panose="020F0502020204030204" pitchFamily="34" charset="0"/>
                <a:cs typeface="Calibri" panose="020F0502020204030204" pitchFamily="34" charset="0"/>
              </a:rPr>
              <a:t>init</a:t>
            </a:r>
            <a:r>
              <a:rPr lang="en-GB" sz="1200" dirty="0">
                <a:latin typeface="Calibri" panose="020F0502020204030204" pitchFamily="34" charset="0"/>
                <a:cs typeface="Calibri" panose="020F0502020204030204" pitchFamily="34" charset="0"/>
              </a:rPr>
              <a:t>__, __str__, __add__ — they define how objects behave with Python’s built-in syntax.</a:t>
            </a:r>
          </a:p>
          <a:p>
            <a:pPr>
              <a:buNone/>
            </a:pPr>
            <a:r>
              <a:rPr lang="en-GB" sz="1200" dirty="0">
                <a:latin typeface="Calibri" panose="020F0502020204030204" pitchFamily="34" charset="0"/>
                <a:cs typeface="Calibri" panose="020F0502020204030204" pitchFamily="34" charset="0"/>
              </a:rPr>
              <a:t>called automatically at runtime, never by the compiler.</a:t>
            </a:r>
          </a:p>
          <a:p>
            <a:pPr>
              <a:buNone/>
            </a:pPr>
            <a:endParaRPr lang="en-GB" sz="1200" dirty="0">
              <a:latin typeface="Calibri" panose="020F0502020204030204" pitchFamily="34" charset="0"/>
              <a:cs typeface="Calibri" panose="020F0502020204030204" pitchFamily="34" charset="0"/>
            </a:endParaRPr>
          </a:p>
          <a:p>
            <a:pPr>
              <a:buNone/>
            </a:pPr>
            <a:r>
              <a:rPr lang="en-GB" sz="1200" b="1" dirty="0">
                <a:latin typeface="Calibri" panose="020F0502020204030204" pitchFamily="34" charset="0"/>
                <a:cs typeface="Calibri" panose="020F0502020204030204" pitchFamily="34" charset="0"/>
              </a:rPr>
              <a:t>Operator Overloading</a:t>
            </a:r>
            <a:endParaRPr lang="en-GB" sz="1200" dirty="0">
              <a:latin typeface="Calibri" panose="020F0502020204030204" pitchFamily="34" charset="0"/>
              <a:cs typeface="Calibri" panose="020F0502020204030204" pitchFamily="34" charset="0"/>
            </a:endParaRPr>
          </a:p>
          <a:p>
            <a:pPr>
              <a:buNone/>
            </a:pPr>
            <a:r>
              <a:rPr lang="en-GB" sz="1200" dirty="0">
                <a:latin typeface="Calibri" panose="020F0502020204030204" pitchFamily="34" charset="0"/>
                <a:cs typeface="Calibri" panose="020F0502020204030204" pitchFamily="34" charset="0"/>
              </a:rPr>
              <a:t>in python “overloading” means redefining what +, &gt;, ==, etc. do for your objects through </a:t>
            </a:r>
            <a:r>
              <a:rPr lang="en-GB" sz="1200" b="1" u="sng" dirty="0">
                <a:latin typeface="Calibri" panose="020F0502020204030204" pitchFamily="34" charset="0"/>
                <a:cs typeface="Calibri" panose="020F0502020204030204" pitchFamily="34" charset="0"/>
              </a:rPr>
              <a:t>dunder methods</a:t>
            </a:r>
            <a:r>
              <a:rPr lang="en-GB" sz="1200" dirty="0">
                <a:latin typeface="Calibri" panose="020F0502020204030204" pitchFamily="34" charset="0"/>
                <a:cs typeface="Calibri" panose="020F0502020204030204" pitchFamily="34" charset="0"/>
              </a:rPr>
              <a:t>.</a:t>
            </a:r>
          </a:p>
          <a:p>
            <a:pPr>
              <a:buNone/>
            </a:pPr>
            <a:r>
              <a:rPr lang="en-GB" sz="1200" dirty="0">
                <a:latin typeface="Calibri" panose="020F0502020204030204" pitchFamily="34" charset="0"/>
                <a:cs typeface="Calibri" panose="020F0502020204030204" pitchFamily="34" charset="0"/>
              </a:rPr>
              <a:t>Remember: Python is “simple”, nothing happens at compile time, every operator is just a function call under the hood.</a:t>
            </a:r>
          </a:p>
        </p:txBody>
      </p:sp>
    </p:spTree>
    <p:extLst>
      <p:ext uri="{BB962C8B-B14F-4D97-AF65-F5344CB8AC3E}">
        <p14:creationId xmlns:p14="http://schemas.microsoft.com/office/powerpoint/2010/main" val="4289049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84F0B-2226-9373-1F66-13460FDDDA7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C5F2864-49B5-FB91-9801-A010A8EAA67B}"/>
              </a:ext>
            </a:extLst>
          </p:cNvPr>
          <p:cNvSpPr txBox="1"/>
          <p:nvPr/>
        </p:nvSpPr>
        <p:spPr>
          <a:xfrm>
            <a:off x="381000" y="361950"/>
            <a:ext cx="4683654" cy="769441"/>
          </a:xfrm>
          <a:prstGeom prst="rect">
            <a:avLst/>
          </a:prstGeom>
          <a:noFill/>
        </p:spPr>
        <p:txBody>
          <a:bodyPr wrap="none" rtlCol="0">
            <a:spAutoFit/>
          </a:bodyPr>
          <a:lstStyle/>
          <a:p>
            <a:r>
              <a:rPr lang="en-IT" sz="2200" b="1" dirty="0"/>
              <a:t>OBJECT ORIENTED PROGRAMMING</a:t>
            </a:r>
            <a:endParaRPr lang="it-IT" sz="2200" b="1" dirty="0"/>
          </a:p>
          <a:p>
            <a:r>
              <a:rPr lang="it-IT" sz="2200" b="1" dirty="0"/>
              <a:t>WHY IS IT USED SO MUCH?</a:t>
            </a:r>
            <a:endParaRPr lang="en-IT" sz="2200" b="1" dirty="0"/>
          </a:p>
        </p:txBody>
      </p:sp>
      <p:pic>
        <p:nvPicPr>
          <p:cNvPr id="6" name="Graphic 5">
            <a:extLst>
              <a:ext uri="{FF2B5EF4-FFF2-40B4-BE49-F238E27FC236}">
                <a16:creationId xmlns:a16="http://schemas.microsoft.com/office/drawing/2014/main" id="{AF76F299-58C4-6627-46E6-96189AB083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2448725"/>
            <a:ext cx="1070332" cy="1070332"/>
          </a:xfrm>
          <a:prstGeom prst="rect">
            <a:avLst/>
          </a:prstGeom>
        </p:spPr>
      </p:pic>
      <p:pic>
        <p:nvPicPr>
          <p:cNvPr id="8" name="Graphic 7">
            <a:extLst>
              <a:ext uri="{FF2B5EF4-FFF2-40B4-BE49-F238E27FC236}">
                <a16:creationId xmlns:a16="http://schemas.microsoft.com/office/drawing/2014/main" id="{1E796734-3204-162B-78A7-82C12FA116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2562" y="2428622"/>
            <a:ext cx="1070332" cy="1070332"/>
          </a:xfrm>
          <a:prstGeom prst="rect">
            <a:avLst/>
          </a:prstGeom>
        </p:spPr>
      </p:pic>
      <p:sp>
        <p:nvSpPr>
          <p:cNvPr id="9" name="TextBox 8">
            <a:extLst>
              <a:ext uri="{FF2B5EF4-FFF2-40B4-BE49-F238E27FC236}">
                <a16:creationId xmlns:a16="http://schemas.microsoft.com/office/drawing/2014/main" id="{F5D0D1A0-89FD-5710-8837-5AAEFDE4B202}"/>
              </a:ext>
            </a:extLst>
          </p:cNvPr>
          <p:cNvSpPr txBox="1"/>
          <p:nvPr/>
        </p:nvSpPr>
        <p:spPr>
          <a:xfrm>
            <a:off x="2129032" y="2139870"/>
            <a:ext cx="504177" cy="230832"/>
          </a:xfrm>
          <a:prstGeom prst="rect">
            <a:avLst/>
          </a:prstGeom>
          <a:noFill/>
        </p:spPr>
        <p:txBody>
          <a:bodyPr wrap="square">
            <a:spAutoFit/>
          </a:bodyPr>
          <a:lstStyle/>
          <a:p>
            <a:r>
              <a:rPr lang="en-IT" b="1" dirty="0"/>
              <a:t>CLASS</a:t>
            </a:r>
            <a:endParaRPr lang="en-IT" dirty="0"/>
          </a:p>
        </p:txBody>
      </p:sp>
      <p:sp>
        <p:nvSpPr>
          <p:cNvPr id="10" name="TextBox 9">
            <a:extLst>
              <a:ext uri="{FF2B5EF4-FFF2-40B4-BE49-F238E27FC236}">
                <a16:creationId xmlns:a16="http://schemas.microsoft.com/office/drawing/2014/main" id="{7928C638-321F-0ED5-6E3D-84619643F290}"/>
              </a:ext>
            </a:extLst>
          </p:cNvPr>
          <p:cNvSpPr txBox="1"/>
          <p:nvPr/>
        </p:nvSpPr>
        <p:spPr>
          <a:xfrm>
            <a:off x="5839406" y="2160133"/>
            <a:ext cx="669119" cy="230832"/>
          </a:xfrm>
          <a:prstGeom prst="rect">
            <a:avLst/>
          </a:prstGeom>
          <a:noFill/>
        </p:spPr>
        <p:txBody>
          <a:bodyPr wrap="square">
            <a:spAutoFit/>
          </a:bodyPr>
          <a:lstStyle/>
          <a:p>
            <a:r>
              <a:rPr lang="en-IT" b="1" dirty="0"/>
              <a:t>OBJECT</a:t>
            </a:r>
            <a:endParaRPr lang="en-IT" dirty="0"/>
          </a:p>
        </p:txBody>
      </p:sp>
      <p:sp>
        <p:nvSpPr>
          <p:cNvPr id="11" name="TextBox 10">
            <a:extLst>
              <a:ext uri="{FF2B5EF4-FFF2-40B4-BE49-F238E27FC236}">
                <a16:creationId xmlns:a16="http://schemas.microsoft.com/office/drawing/2014/main" id="{A4061784-3435-F003-3B01-08CFB00D1797}"/>
              </a:ext>
            </a:extLst>
          </p:cNvPr>
          <p:cNvSpPr txBox="1"/>
          <p:nvPr/>
        </p:nvSpPr>
        <p:spPr>
          <a:xfrm>
            <a:off x="4250355" y="2636769"/>
            <a:ext cx="504178" cy="230832"/>
          </a:xfrm>
          <a:prstGeom prst="rect">
            <a:avLst/>
          </a:prstGeom>
          <a:noFill/>
        </p:spPr>
        <p:txBody>
          <a:bodyPr wrap="square">
            <a:spAutoFit/>
          </a:bodyPr>
          <a:lstStyle/>
          <a:p>
            <a:r>
              <a:rPr lang="en-IT" b="1" dirty="0"/>
              <a:t>OOP</a:t>
            </a:r>
            <a:endParaRPr lang="en-IT" dirty="0"/>
          </a:p>
        </p:txBody>
      </p:sp>
      <p:sp>
        <p:nvSpPr>
          <p:cNvPr id="12" name="Down Arrow 11">
            <a:extLst>
              <a:ext uri="{FF2B5EF4-FFF2-40B4-BE49-F238E27FC236}">
                <a16:creationId xmlns:a16="http://schemas.microsoft.com/office/drawing/2014/main" id="{1F8FA085-3D48-195D-DB88-C4AEE2638EAB}"/>
              </a:ext>
            </a:extLst>
          </p:cNvPr>
          <p:cNvSpPr/>
          <p:nvPr/>
        </p:nvSpPr>
        <p:spPr>
          <a:xfrm rot="16200000">
            <a:off x="4322389" y="2187532"/>
            <a:ext cx="360110" cy="17448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3" name="TextBox 12">
            <a:extLst>
              <a:ext uri="{FF2B5EF4-FFF2-40B4-BE49-F238E27FC236}">
                <a16:creationId xmlns:a16="http://schemas.microsoft.com/office/drawing/2014/main" id="{6CB6F80A-0CDE-9329-2D5A-9A27F15DFC7F}"/>
              </a:ext>
            </a:extLst>
          </p:cNvPr>
          <p:cNvSpPr txBox="1"/>
          <p:nvPr/>
        </p:nvSpPr>
        <p:spPr>
          <a:xfrm>
            <a:off x="1241690" y="1610729"/>
            <a:ext cx="2783037" cy="338554"/>
          </a:xfrm>
          <a:prstGeom prst="rect">
            <a:avLst/>
          </a:prstGeom>
          <a:noFill/>
        </p:spPr>
        <p:txBody>
          <a:bodyPr wrap="square">
            <a:spAutoFit/>
          </a:bodyPr>
          <a:lstStyle/>
          <a:p>
            <a:r>
              <a:rPr lang="en-GB" sz="1600" b="1" dirty="0"/>
              <a:t>OBJECT-ORIENTED PARADIGM</a:t>
            </a:r>
            <a:endParaRPr lang="en-IT" sz="1600" dirty="0"/>
          </a:p>
        </p:txBody>
      </p:sp>
      <p:sp>
        <p:nvSpPr>
          <p:cNvPr id="44" name="TextBox 43">
            <a:extLst>
              <a:ext uri="{FF2B5EF4-FFF2-40B4-BE49-F238E27FC236}">
                <a16:creationId xmlns:a16="http://schemas.microsoft.com/office/drawing/2014/main" id="{813C11A1-3F56-6191-C665-7DD8CBBAD510}"/>
              </a:ext>
            </a:extLst>
          </p:cNvPr>
          <p:cNvSpPr txBox="1"/>
          <p:nvPr/>
        </p:nvSpPr>
        <p:spPr>
          <a:xfrm>
            <a:off x="3048000" y="3638550"/>
            <a:ext cx="880796" cy="230832"/>
          </a:xfrm>
          <a:prstGeom prst="rect">
            <a:avLst/>
          </a:prstGeom>
          <a:noFill/>
        </p:spPr>
        <p:txBody>
          <a:bodyPr wrap="square">
            <a:spAutoFit/>
          </a:bodyPr>
          <a:lstStyle/>
          <a:p>
            <a:r>
              <a:rPr lang="en-IT" b="1" dirty="0"/>
              <a:t>METHODS</a:t>
            </a:r>
            <a:endParaRPr lang="en-IT" dirty="0"/>
          </a:p>
        </p:txBody>
      </p:sp>
      <p:sp>
        <p:nvSpPr>
          <p:cNvPr id="45" name="TextBox 44">
            <a:extLst>
              <a:ext uri="{FF2B5EF4-FFF2-40B4-BE49-F238E27FC236}">
                <a16:creationId xmlns:a16="http://schemas.microsoft.com/office/drawing/2014/main" id="{363A5CBF-7600-7A7A-BFBF-49B4AA413096}"/>
              </a:ext>
            </a:extLst>
          </p:cNvPr>
          <p:cNvSpPr txBox="1"/>
          <p:nvPr/>
        </p:nvSpPr>
        <p:spPr>
          <a:xfrm>
            <a:off x="1642164" y="3638550"/>
            <a:ext cx="880796" cy="230832"/>
          </a:xfrm>
          <a:prstGeom prst="rect">
            <a:avLst/>
          </a:prstGeom>
          <a:noFill/>
        </p:spPr>
        <p:txBody>
          <a:bodyPr wrap="square">
            <a:spAutoFit/>
          </a:bodyPr>
          <a:lstStyle/>
          <a:p>
            <a:r>
              <a:rPr lang="en-IT" b="1" dirty="0"/>
              <a:t>ATTRIBUTES</a:t>
            </a:r>
            <a:endParaRPr lang="en-IT" dirty="0"/>
          </a:p>
        </p:txBody>
      </p:sp>
    </p:spTree>
    <p:extLst>
      <p:ext uri="{BB962C8B-B14F-4D97-AF65-F5344CB8AC3E}">
        <p14:creationId xmlns:p14="http://schemas.microsoft.com/office/powerpoint/2010/main" val="4058782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19B18-0FFB-8375-DAC1-49656524212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B62006A-D047-D00D-F20B-A27C0586C4BB}"/>
              </a:ext>
            </a:extLst>
          </p:cNvPr>
          <p:cNvSpPr txBox="1"/>
          <p:nvPr/>
        </p:nvSpPr>
        <p:spPr>
          <a:xfrm>
            <a:off x="381000" y="361950"/>
            <a:ext cx="3598614" cy="430887"/>
          </a:xfrm>
          <a:prstGeom prst="rect">
            <a:avLst/>
          </a:prstGeom>
          <a:noFill/>
        </p:spPr>
        <p:txBody>
          <a:bodyPr wrap="none" rtlCol="0">
            <a:spAutoFit/>
          </a:bodyPr>
          <a:lstStyle/>
          <a:p>
            <a:r>
              <a:rPr lang="en-IT" sz="2200" b="1" dirty="0"/>
              <a:t>OBJECT </a:t>
            </a:r>
            <a:r>
              <a:rPr lang="it-IT" sz="2200" b="1" dirty="0"/>
              <a:t>LIFECYCLE in PYTHON</a:t>
            </a:r>
            <a:endParaRPr lang="en-IT" sz="2200" b="1" dirty="0"/>
          </a:p>
        </p:txBody>
      </p:sp>
      <p:sp>
        <p:nvSpPr>
          <p:cNvPr id="4" name="TextBox 3">
            <a:extLst>
              <a:ext uri="{FF2B5EF4-FFF2-40B4-BE49-F238E27FC236}">
                <a16:creationId xmlns:a16="http://schemas.microsoft.com/office/drawing/2014/main" id="{1C4B6616-3B92-E7DC-3FE2-4A3B971E2089}"/>
              </a:ext>
            </a:extLst>
          </p:cNvPr>
          <p:cNvSpPr txBox="1"/>
          <p:nvPr/>
        </p:nvSpPr>
        <p:spPr>
          <a:xfrm>
            <a:off x="5410200" y="4610100"/>
            <a:ext cx="2362200" cy="184666"/>
          </a:xfrm>
          <a:prstGeom prst="rect">
            <a:avLst/>
          </a:prstGeom>
          <a:noFill/>
        </p:spPr>
        <p:txBody>
          <a:bodyPr wrap="square">
            <a:spAutoFit/>
          </a:bodyPr>
          <a:lstStyle/>
          <a:p>
            <a:r>
              <a:rPr lang="en-IT" sz="600" dirty="0"/>
              <a:t>https://docs.python.org/3/c-api/lifecycle.html</a:t>
            </a:r>
          </a:p>
        </p:txBody>
      </p:sp>
      <p:pic>
        <p:nvPicPr>
          <p:cNvPr id="7" name="Picture 6" descr="A diagram of a cycle&#10;&#10;AI-generated content may be incorrect.">
            <a:extLst>
              <a:ext uri="{FF2B5EF4-FFF2-40B4-BE49-F238E27FC236}">
                <a16:creationId xmlns:a16="http://schemas.microsoft.com/office/drawing/2014/main" id="{2B90DAFB-B9AF-2AF8-F9C5-3005B91BD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361950"/>
            <a:ext cx="2519708" cy="4248150"/>
          </a:xfrm>
          <a:prstGeom prst="rect">
            <a:avLst/>
          </a:prstGeom>
        </p:spPr>
      </p:pic>
      <p:sp>
        <p:nvSpPr>
          <p:cNvPr id="15" name="TextBox 14">
            <a:extLst>
              <a:ext uri="{FF2B5EF4-FFF2-40B4-BE49-F238E27FC236}">
                <a16:creationId xmlns:a16="http://schemas.microsoft.com/office/drawing/2014/main" id="{0535B979-29E7-130B-E030-A763A63CF065}"/>
              </a:ext>
            </a:extLst>
          </p:cNvPr>
          <p:cNvSpPr txBox="1"/>
          <p:nvPr/>
        </p:nvSpPr>
        <p:spPr>
          <a:xfrm>
            <a:off x="161007" y="770070"/>
            <a:ext cx="4572000" cy="2918748"/>
          </a:xfrm>
          <a:prstGeom prst="rect">
            <a:avLst/>
          </a:prstGeom>
          <a:noFill/>
        </p:spPr>
        <p:txBody>
          <a:bodyPr wrap="square">
            <a:spAutoFit/>
          </a:bodyPr>
          <a:lstStyle/>
          <a:p>
            <a:pPr algn="l">
              <a:spcAft>
                <a:spcPts val="1125"/>
              </a:spcAft>
              <a:buNone/>
            </a:pPr>
            <a:r>
              <a:rPr lang="en-GB" b="0" i="0" dirty="0" err="1">
                <a:effectLst/>
                <a:latin typeface="Courier New" panose="02070309020205020404" pitchFamily="49" charset="0"/>
                <a:cs typeface="Courier New" panose="02070309020205020404" pitchFamily="49" charset="0"/>
              </a:rPr>
              <a:t>object.</a:t>
            </a:r>
            <a:r>
              <a:rPr lang="en-GB" b="1" i="0" dirty="0" err="1">
                <a:effectLst/>
                <a:latin typeface="Courier New" panose="02070309020205020404" pitchFamily="49" charset="0"/>
                <a:cs typeface="Courier New" panose="02070309020205020404" pitchFamily="49" charset="0"/>
              </a:rPr>
              <a:t>__new</a:t>
            </a:r>
            <a:r>
              <a:rPr lang="en-GB" b="1" i="0" dirty="0">
                <a:effectLst/>
                <a:latin typeface="Courier New" panose="02070309020205020404" pitchFamily="49" charset="0"/>
                <a:cs typeface="Courier New" panose="02070309020205020404" pitchFamily="49" charset="0"/>
              </a:rPr>
              <a:t>__</a:t>
            </a:r>
            <a:r>
              <a:rPr lang="en-GB" b="0" i="0" dirty="0">
                <a:effectLst/>
                <a:latin typeface="Courier New" panose="02070309020205020404" pitchFamily="49" charset="0"/>
                <a:cs typeface="Courier New" panose="02070309020205020404" pitchFamily="49" charset="0"/>
              </a:rPr>
              <a:t>(</a:t>
            </a:r>
            <a:r>
              <a:rPr lang="en-GB" b="0" i="1" dirty="0" err="1">
                <a:effectLst/>
                <a:latin typeface="Courier New" panose="02070309020205020404" pitchFamily="49" charset="0"/>
                <a:cs typeface="Courier New" panose="02070309020205020404" pitchFamily="49" charset="0"/>
              </a:rPr>
              <a:t>cls</a:t>
            </a:r>
            <a:r>
              <a:rPr lang="en-GB" b="0" i="0" dirty="0">
                <a:effectLst/>
                <a:latin typeface="Courier New" panose="02070309020205020404" pitchFamily="49" charset="0"/>
                <a:cs typeface="Courier New" panose="02070309020205020404" pitchFamily="49" charset="0"/>
              </a:rPr>
              <a:t>[, </a:t>
            </a:r>
            <a:r>
              <a:rPr lang="en-GB" b="0" i="1" dirty="0">
                <a:effectLst/>
                <a:latin typeface="Courier New" panose="02070309020205020404" pitchFamily="49" charset="0"/>
                <a:cs typeface="Courier New" panose="02070309020205020404" pitchFamily="49" charset="0"/>
              </a:rPr>
              <a:t>...</a:t>
            </a:r>
            <a:r>
              <a:rPr lang="en-GB" b="0" i="0" dirty="0">
                <a:effectLst/>
                <a:latin typeface="Courier New" panose="02070309020205020404" pitchFamily="49" charset="0"/>
                <a:cs typeface="Courier New" panose="02070309020205020404" pitchFamily="49" charset="0"/>
              </a:rPr>
              <a:t>])</a:t>
            </a:r>
          </a:p>
          <a:p>
            <a:pPr algn="l">
              <a:spcBef>
                <a:spcPts val="225"/>
              </a:spcBef>
              <a:spcAft>
                <a:spcPts val="1125"/>
              </a:spcAft>
              <a:buNone/>
            </a:pPr>
            <a:r>
              <a:rPr lang="en-GB" b="0" i="0" dirty="0">
                <a:effectLst/>
                <a:latin typeface="Calibri" panose="020F0502020204030204" pitchFamily="34" charset="0"/>
                <a:cs typeface="Calibri" panose="020F0502020204030204" pitchFamily="34" charset="0"/>
              </a:rPr>
              <a:t>Called to create a new instance of class </a:t>
            </a:r>
            <a:r>
              <a:rPr lang="en-GB" b="0" i="1" dirty="0" err="1">
                <a:effectLst/>
                <a:latin typeface="Calibri" panose="020F0502020204030204" pitchFamily="34" charset="0"/>
                <a:cs typeface="Calibri" panose="020F0502020204030204" pitchFamily="34" charset="0"/>
              </a:rPr>
              <a:t>cls</a:t>
            </a:r>
            <a:r>
              <a:rPr lang="en-GB" b="0" i="0" dirty="0">
                <a:effectLst/>
                <a:latin typeface="Calibri" panose="020F0502020204030204" pitchFamily="34" charset="0"/>
                <a:cs typeface="Calibri" panose="020F0502020204030204" pitchFamily="34" charset="0"/>
              </a:rPr>
              <a:t>. </a:t>
            </a:r>
            <a:r>
              <a:rPr lang="en-GB" b="0" i="0" dirty="0">
                <a:solidFill>
                  <a:srgbClr val="77AAFF"/>
                </a:solidFill>
                <a:effectLst/>
                <a:latin typeface="Calibri" panose="020F0502020204030204" pitchFamily="34" charset="0"/>
                <a:cs typeface="Calibri" panose="020F0502020204030204" pitchFamily="34" charset="0"/>
                <a:hlinkClick r:id="rId3" tooltip="object.__new__"/>
              </a:rPr>
              <a:t>__new__()</a:t>
            </a:r>
            <a:r>
              <a:rPr lang="en-GB" b="0" i="0" dirty="0">
                <a:effectLst/>
                <a:latin typeface="Calibri" panose="020F0502020204030204" pitchFamily="34" charset="0"/>
                <a:cs typeface="Calibri" panose="020F0502020204030204" pitchFamily="34" charset="0"/>
              </a:rPr>
              <a:t> is a static method (special-cased so you need not declare it as such) that takes the class of which an instance was requested as its first argument. The remaining arguments are those passed to the object constructor expression (the call to the class). The return value of </a:t>
            </a:r>
            <a:r>
              <a:rPr lang="en-GB" b="0" i="0" dirty="0">
                <a:solidFill>
                  <a:srgbClr val="77AAFF"/>
                </a:solidFill>
                <a:effectLst/>
                <a:latin typeface="Calibri" panose="020F0502020204030204" pitchFamily="34" charset="0"/>
                <a:cs typeface="Calibri" panose="020F0502020204030204" pitchFamily="34" charset="0"/>
                <a:hlinkClick r:id="rId3" tooltip="object.__new__"/>
              </a:rPr>
              <a:t>__new__()</a:t>
            </a:r>
            <a:r>
              <a:rPr lang="en-GB" b="0" i="0" dirty="0">
                <a:effectLst/>
                <a:latin typeface="Calibri" panose="020F0502020204030204" pitchFamily="34" charset="0"/>
                <a:cs typeface="Calibri" panose="020F0502020204030204" pitchFamily="34" charset="0"/>
              </a:rPr>
              <a:t> should be the new object instance (usually an instance of </a:t>
            </a:r>
            <a:r>
              <a:rPr lang="en-GB" b="0" i="1" dirty="0" err="1">
                <a:effectLst/>
                <a:latin typeface="Calibri" panose="020F0502020204030204" pitchFamily="34" charset="0"/>
                <a:cs typeface="Calibri" panose="020F0502020204030204" pitchFamily="34" charset="0"/>
              </a:rPr>
              <a:t>cls</a:t>
            </a:r>
            <a:r>
              <a:rPr lang="en-GB" b="0" i="0" dirty="0">
                <a:effectLst/>
                <a:latin typeface="Calibri" panose="020F0502020204030204" pitchFamily="34" charset="0"/>
                <a:cs typeface="Calibri" panose="020F0502020204030204" pitchFamily="34" charset="0"/>
              </a:rPr>
              <a:t>). […]</a:t>
            </a:r>
          </a:p>
          <a:p>
            <a:r>
              <a:rPr lang="en-GB" dirty="0">
                <a:latin typeface="Courier New" panose="02070309020205020404" pitchFamily="49" charset="0"/>
                <a:cs typeface="Courier New" panose="02070309020205020404" pitchFamily="49" charset="0"/>
              </a:rPr>
              <a:t>object.</a:t>
            </a:r>
            <a:r>
              <a:rPr lang="en-GB" b="1" dirty="0">
                <a:latin typeface="Courier New" panose="02070309020205020404" pitchFamily="49" charset="0"/>
                <a:cs typeface="Courier New" panose="02070309020205020404" pitchFamily="49" charset="0"/>
              </a:rPr>
              <a:t>__</a:t>
            </a:r>
            <a:r>
              <a:rPr lang="en-GB" b="1" dirty="0" err="1">
                <a:latin typeface="Courier New" panose="02070309020205020404" pitchFamily="49" charset="0"/>
                <a:cs typeface="Courier New" panose="02070309020205020404" pitchFamily="49" charset="0"/>
              </a:rPr>
              <a:t>init</a:t>
            </a:r>
            <a:r>
              <a:rPr lang="en-GB" b="1" dirty="0">
                <a:latin typeface="Courier New" panose="02070309020205020404" pitchFamily="49" charset="0"/>
                <a:cs typeface="Courier New" panose="02070309020205020404" pitchFamily="49" charset="0"/>
              </a:rPr>
              <a:t>__</a:t>
            </a:r>
            <a:r>
              <a:rPr lang="en-GB" dirty="0">
                <a:latin typeface="Courier New" panose="02070309020205020404" pitchFamily="49" charset="0"/>
                <a:cs typeface="Courier New" panose="02070309020205020404" pitchFamily="49" charset="0"/>
              </a:rPr>
              <a:t>(</a:t>
            </a:r>
            <a:r>
              <a:rPr lang="en-GB" i="1" dirty="0">
                <a:latin typeface="Courier New" panose="02070309020205020404" pitchFamily="49" charset="0"/>
                <a:cs typeface="Courier New" panose="02070309020205020404" pitchFamily="49" charset="0"/>
              </a:rPr>
              <a:t>self</a:t>
            </a:r>
            <a:r>
              <a:rPr lang="en-GB" dirty="0">
                <a:latin typeface="Courier New" panose="02070309020205020404" pitchFamily="49" charset="0"/>
                <a:cs typeface="Courier New" panose="02070309020205020404" pitchFamily="49" charset="0"/>
              </a:rPr>
              <a:t>[, </a:t>
            </a:r>
            <a:r>
              <a:rPr lang="en-GB" i="1" dirty="0">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a:t>
            </a:r>
          </a:p>
          <a:p>
            <a:r>
              <a:rPr lang="en-GB" dirty="0">
                <a:latin typeface="Calibri" panose="020F0502020204030204" pitchFamily="34" charset="0"/>
                <a:cs typeface="Calibri" panose="020F0502020204030204" pitchFamily="34" charset="0"/>
              </a:rPr>
              <a:t>Called after the instance has been created (by </a:t>
            </a:r>
            <a:r>
              <a:rPr lang="en-GB" dirty="0">
                <a:latin typeface="Calibri" panose="020F0502020204030204" pitchFamily="34" charset="0"/>
                <a:cs typeface="Calibri" panose="020F0502020204030204" pitchFamily="34" charset="0"/>
                <a:hlinkClick r:id="rId3" tooltip="object.__new__"/>
              </a:rPr>
              <a:t>__new__()</a:t>
            </a:r>
            <a:r>
              <a:rPr lang="en-GB" dirty="0">
                <a:latin typeface="Calibri" panose="020F0502020204030204" pitchFamily="34" charset="0"/>
                <a:cs typeface="Calibri" panose="020F0502020204030204" pitchFamily="34" charset="0"/>
              </a:rPr>
              <a:t>), but before it is returned to the caller. The arguments are those passed to the class constructor expression. If a base class has an </a:t>
            </a:r>
            <a:r>
              <a:rPr lang="en-GB" dirty="0">
                <a:latin typeface="Calibri" panose="020F0502020204030204" pitchFamily="34" charset="0"/>
                <a:cs typeface="Calibri" panose="020F0502020204030204" pitchFamily="34" charset="0"/>
                <a:hlinkClick r:id="rId4" tooltip="object.__init__"/>
              </a:rPr>
              <a:t>__init__()</a:t>
            </a:r>
            <a:r>
              <a:rPr lang="en-GB" dirty="0">
                <a:latin typeface="Calibri" panose="020F0502020204030204" pitchFamily="34" charset="0"/>
                <a:cs typeface="Calibri" panose="020F0502020204030204" pitchFamily="34" charset="0"/>
              </a:rPr>
              <a:t> method, the derived class’s </a:t>
            </a:r>
            <a:r>
              <a:rPr lang="en-GB" dirty="0">
                <a:latin typeface="Calibri" panose="020F0502020204030204" pitchFamily="34" charset="0"/>
                <a:cs typeface="Calibri" panose="020F0502020204030204" pitchFamily="34" charset="0"/>
                <a:hlinkClick r:id="rId4" tooltip="object.__init__"/>
              </a:rPr>
              <a:t>__init__()</a:t>
            </a:r>
            <a:r>
              <a:rPr lang="en-GB" dirty="0">
                <a:latin typeface="Calibri" panose="020F0502020204030204" pitchFamily="34" charset="0"/>
                <a:cs typeface="Calibri" panose="020F0502020204030204" pitchFamily="34" charset="0"/>
              </a:rPr>
              <a:t> method, if any, must explicitly call it to ensure proper initialization of the base class part of the instance; for example: super().__</a:t>
            </a:r>
            <a:r>
              <a:rPr lang="en-GB" dirty="0" err="1">
                <a:latin typeface="Calibri" panose="020F0502020204030204" pitchFamily="34" charset="0"/>
                <a:cs typeface="Calibri" panose="020F0502020204030204" pitchFamily="34" charset="0"/>
              </a:rPr>
              <a:t>init</a:t>
            </a:r>
            <a:r>
              <a:rPr lang="en-GB" dirty="0">
                <a:latin typeface="Calibri" panose="020F0502020204030204" pitchFamily="34" charset="0"/>
                <a:cs typeface="Calibri" panose="020F0502020204030204" pitchFamily="34" charset="0"/>
              </a:rPr>
              <a:t>__([</a:t>
            </a:r>
            <a:r>
              <a:rPr lang="en-GB" dirty="0" err="1">
                <a:latin typeface="Calibri" panose="020F0502020204030204" pitchFamily="34" charset="0"/>
                <a:cs typeface="Calibri" panose="020F0502020204030204" pitchFamily="34" charset="0"/>
              </a:rPr>
              <a:t>args</a:t>
            </a:r>
            <a:r>
              <a:rPr lang="en-GB" dirty="0">
                <a:latin typeface="Calibri" panose="020F0502020204030204" pitchFamily="34" charset="0"/>
                <a:cs typeface="Calibri" panose="020F0502020204030204" pitchFamily="34" charset="0"/>
              </a:rPr>
              <a:t>...]). […]</a:t>
            </a:r>
          </a:p>
          <a:p>
            <a:endParaRPr lang="en-GB" dirty="0">
              <a:latin typeface="Calibri" panose="020F0502020204030204" pitchFamily="34" charset="0"/>
              <a:cs typeface="Calibri" panose="020F0502020204030204" pitchFamily="34" charset="0"/>
            </a:endParaRPr>
          </a:p>
          <a:p>
            <a:r>
              <a:rPr lang="en-GB" dirty="0" err="1">
                <a:latin typeface="Courier New" panose="02070309020205020404" pitchFamily="49" charset="0"/>
                <a:cs typeface="Courier New" panose="02070309020205020404" pitchFamily="49" charset="0"/>
              </a:rPr>
              <a:t>object.</a:t>
            </a:r>
            <a:r>
              <a:rPr lang="en-GB" b="1" dirty="0" err="1">
                <a:latin typeface="Courier New" panose="02070309020205020404" pitchFamily="49" charset="0"/>
                <a:cs typeface="Courier New" panose="02070309020205020404" pitchFamily="49" charset="0"/>
              </a:rPr>
              <a:t>__del</a:t>
            </a:r>
            <a:r>
              <a:rPr lang="en-GB" b="1" dirty="0">
                <a:latin typeface="Courier New" panose="02070309020205020404" pitchFamily="49" charset="0"/>
                <a:cs typeface="Courier New" panose="02070309020205020404" pitchFamily="49" charset="0"/>
              </a:rPr>
              <a:t>__</a:t>
            </a:r>
            <a:r>
              <a:rPr lang="en-GB" dirty="0">
                <a:latin typeface="Courier New" panose="02070309020205020404" pitchFamily="49" charset="0"/>
                <a:cs typeface="Courier New" panose="02070309020205020404" pitchFamily="49" charset="0"/>
              </a:rPr>
              <a:t>(</a:t>
            </a:r>
            <a:r>
              <a:rPr lang="en-GB" i="1" dirty="0">
                <a:latin typeface="Courier New" panose="02070309020205020404" pitchFamily="49" charset="0"/>
                <a:cs typeface="Courier New" panose="02070309020205020404" pitchFamily="49" charset="0"/>
              </a:rPr>
              <a:t>self</a:t>
            </a:r>
            <a:r>
              <a:rPr lang="en-GB" dirty="0">
                <a:latin typeface="Courier New" panose="02070309020205020404" pitchFamily="49" charset="0"/>
                <a:cs typeface="Courier New" panose="02070309020205020404" pitchFamily="49" charset="0"/>
              </a:rPr>
              <a:t>)</a:t>
            </a:r>
          </a:p>
          <a:p>
            <a:r>
              <a:rPr lang="en-GB" dirty="0">
                <a:latin typeface="Calibri" panose="020F0502020204030204" pitchFamily="34" charset="0"/>
                <a:cs typeface="Calibri" panose="020F0502020204030204" pitchFamily="34" charset="0"/>
              </a:rPr>
              <a:t>Called when the instance is about to be destroyed. This is also called a finalizer or (improperly) a destructor. If a base class has a </a:t>
            </a:r>
            <a:r>
              <a:rPr lang="en-GB" dirty="0">
                <a:latin typeface="Calibri" panose="020F0502020204030204" pitchFamily="34" charset="0"/>
                <a:cs typeface="Calibri" panose="020F0502020204030204" pitchFamily="34" charset="0"/>
                <a:hlinkClick r:id="rId5" tooltip="object.__del__"/>
              </a:rPr>
              <a:t>__del__()</a:t>
            </a:r>
            <a:r>
              <a:rPr lang="en-GB" dirty="0">
                <a:latin typeface="Calibri" panose="020F0502020204030204" pitchFamily="34" charset="0"/>
                <a:cs typeface="Calibri" panose="020F0502020204030204" pitchFamily="34" charset="0"/>
              </a:rPr>
              <a:t> method, the derived class’s </a:t>
            </a:r>
            <a:r>
              <a:rPr lang="en-GB" dirty="0">
                <a:latin typeface="Calibri" panose="020F0502020204030204" pitchFamily="34" charset="0"/>
                <a:cs typeface="Calibri" panose="020F0502020204030204" pitchFamily="34" charset="0"/>
                <a:hlinkClick r:id="rId5" tooltip="object.__del__"/>
              </a:rPr>
              <a:t>__del__()</a:t>
            </a:r>
            <a:r>
              <a:rPr lang="en-GB" dirty="0">
                <a:latin typeface="Calibri" panose="020F0502020204030204" pitchFamily="34" charset="0"/>
                <a:cs typeface="Calibri" panose="020F0502020204030204" pitchFamily="34" charset="0"/>
              </a:rPr>
              <a:t> method, if any, must explicitly call it to ensure proper deletion of the base class part of the instance. […]</a:t>
            </a:r>
          </a:p>
          <a:p>
            <a:pPr algn="l">
              <a:spcBef>
                <a:spcPts val="225"/>
              </a:spcBef>
              <a:spcAft>
                <a:spcPts val="1125"/>
              </a:spcAft>
              <a:buNone/>
            </a:pPr>
            <a:endParaRPr lang="en-GB"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0CE1D8F8-CD64-E29A-C0FB-82411853F457}"/>
              </a:ext>
            </a:extLst>
          </p:cNvPr>
          <p:cNvSpPr txBox="1"/>
          <p:nvPr/>
        </p:nvSpPr>
        <p:spPr>
          <a:xfrm>
            <a:off x="685800" y="3634766"/>
            <a:ext cx="4572000" cy="1477328"/>
          </a:xfrm>
          <a:prstGeom prst="rect">
            <a:avLst/>
          </a:prstGeom>
          <a:noFill/>
        </p:spPr>
        <p:txBody>
          <a:bodyPr wrap="square">
            <a:spAutoFit/>
          </a:bodyPr>
          <a:lstStyle/>
          <a:p>
            <a:pPr>
              <a:buNone/>
            </a:pPr>
            <a:r>
              <a:rPr lang="en-GB" dirty="0">
                <a:latin typeface="Courier New" panose="02070309020205020404" pitchFamily="49" charset="0"/>
                <a:cs typeface="Courier New" panose="02070309020205020404" pitchFamily="49" charset="0"/>
              </a:rPr>
              <a:t>class </a:t>
            </a:r>
            <a:r>
              <a:rPr lang="en-GB" dirty="0" err="1">
                <a:latin typeface="Courier New" panose="02070309020205020404" pitchFamily="49" charset="0"/>
                <a:cs typeface="Courier New" panose="02070309020205020404" pitchFamily="49" charset="0"/>
              </a:rPr>
              <a:t>Overload_Me</a:t>
            </a:r>
            <a:r>
              <a:rPr lang="en-GB" dirty="0">
                <a:latin typeface="Courier New" panose="02070309020205020404" pitchFamily="49" charset="0"/>
                <a:cs typeface="Courier New" panose="02070309020205020404" pitchFamily="49" charset="0"/>
              </a:rPr>
              <a:t>:</a:t>
            </a:r>
          </a:p>
          <a:p>
            <a:pPr>
              <a:buNone/>
            </a:pPr>
            <a:r>
              <a:rPr lang="en-GB" dirty="0">
                <a:latin typeface="Courier New" panose="02070309020205020404" pitchFamily="49" charset="0"/>
                <a:cs typeface="Courier New" panose="02070309020205020404" pitchFamily="49" charset="0"/>
              </a:rPr>
              <a:t>	def __new__(</a:t>
            </a:r>
            <a:r>
              <a:rPr lang="en-GB" dirty="0" err="1">
                <a:latin typeface="Courier New" panose="02070309020205020404" pitchFamily="49" charset="0"/>
                <a:cs typeface="Courier New" panose="02070309020205020404" pitchFamily="49" charset="0"/>
              </a:rPr>
              <a:t>cls</a:t>
            </a:r>
            <a:r>
              <a:rPr lang="en-GB" dirty="0">
                <a:latin typeface="Courier New" panose="02070309020205020404" pitchFamily="49" charset="0"/>
                <a:cs typeface="Courier New" panose="02070309020205020404" pitchFamily="49" charset="0"/>
              </a:rPr>
              <a:t>): print("Creating instance"); </a:t>
            </a:r>
          </a:p>
          <a:p>
            <a:pPr>
              <a:buNone/>
            </a:pPr>
            <a:r>
              <a:rPr lang="en-GB" dirty="0">
                <a:latin typeface="Courier New" panose="02070309020205020404" pitchFamily="49" charset="0"/>
                <a:cs typeface="Courier New" panose="02070309020205020404" pitchFamily="49" charset="0"/>
              </a:rPr>
              <a:t>	return super().__new__(</a:t>
            </a:r>
            <a:r>
              <a:rPr lang="en-GB" dirty="0" err="1">
                <a:latin typeface="Courier New" panose="02070309020205020404" pitchFamily="49" charset="0"/>
                <a:cs typeface="Courier New" panose="02070309020205020404" pitchFamily="49" charset="0"/>
              </a:rPr>
              <a:t>cls</a:t>
            </a:r>
            <a:r>
              <a:rPr lang="en-GB" dirty="0">
                <a:latin typeface="Courier New" panose="02070309020205020404" pitchFamily="49" charset="0"/>
                <a:cs typeface="Courier New" panose="02070309020205020404" pitchFamily="49" charset="0"/>
              </a:rPr>
              <a:t>)</a:t>
            </a:r>
          </a:p>
          <a:p>
            <a:pPr>
              <a:buNone/>
            </a:pPr>
            <a:endParaRPr lang="en-GB" dirty="0">
              <a:latin typeface="Courier New" panose="02070309020205020404" pitchFamily="49" charset="0"/>
              <a:cs typeface="Courier New" panose="02070309020205020404" pitchFamily="49" charset="0"/>
            </a:endParaRPr>
          </a:p>
          <a:p>
            <a:pPr>
              <a:buNone/>
            </a:pPr>
            <a:r>
              <a:rPr lang="en-GB" dirty="0">
                <a:latin typeface="Courier New" panose="02070309020205020404" pitchFamily="49" charset="0"/>
                <a:cs typeface="Courier New" panose="02070309020205020404" pitchFamily="49" charset="0"/>
              </a:rPr>
              <a:t>	def __</a:t>
            </a:r>
            <a:r>
              <a:rPr lang="en-GB" dirty="0" err="1">
                <a:latin typeface="Courier New" panose="02070309020205020404" pitchFamily="49" charset="0"/>
                <a:cs typeface="Courier New" panose="02070309020205020404" pitchFamily="49" charset="0"/>
              </a:rPr>
              <a:t>init</a:t>
            </a:r>
            <a:r>
              <a:rPr lang="en-GB" dirty="0">
                <a:latin typeface="Courier New" panose="02070309020205020404" pitchFamily="49" charset="0"/>
                <a:cs typeface="Courier New" panose="02070309020205020404" pitchFamily="49" charset="0"/>
              </a:rPr>
              <a:t>__(self): print("Initializing instance")</a:t>
            </a:r>
          </a:p>
          <a:p>
            <a:pPr>
              <a:buNone/>
            </a:pPr>
            <a:endParaRPr lang="en-GB" dirty="0">
              <a:latin typeface="Courier New" panose="02070309020205020404" pitchFamily="49" charset="0"/>
              <a:cs typeface="Courier New" panose="02070309020205020404" pitchFamily="49" charset="0"/>
            </a:endParaRPr>
          </a:p>
          <a:p>
            <a:pPr>
              <a:buNone/>
            </a:pPr>
            <a:r>
              <a:rPr lang="en-GB" dirty="0">
                <a:latin typeface="Courier New" panose="02070309020205020404" pitchFamily="49" charset="0"/>
                <a:cs typeface="Courier New" panose="02070309020205020404" pitchFamily="49" charset="0"/>
              </a:rPr>
              <a:t>    	def __del__(self): print("Destroying instance")</a:t>
            </a:r>
          </a:p>
          <a:p>
            <a:pPr>
              <a:buNone/>
            </a:pPr>
            <a:endParaRPr lang="en-GB" dirty="0">
              <a:latin typeface="Courier New" panose="02070309020205020404" pitchFamily="49" charset="0"/>
              <a:cs typeface="Courier New" panose="02070309020205020404" pitchFamily="49" charset="0"/>
            </a:endParaRPr>
          </a:p>
          <a:p>
            <a:pPr>
              <a:buNone/>
            </a:pPr>
            <a:r>
              <a:rPr lang="en-GB" dirty="0" err="1">
                <a:latin typeface="Courier New" panose="02070309020205020404" pitchFamily="49" charset="0"/>
                <a:cs typeface="Courier New" panose="02070309020205020404" pitchFamily="49" charset="0"/>
              </a:rPr>
              <a:t>overload_me_object</a:t>
            </a:r>
            <a:r>
              <a:rPr lang="en-GB" dirty="0">
                <a:latin typeface="Courier New" panose="02070309020205020404" pitchFamily="49" charset="0"/>
                <a:cs typeface="Courier New" panose="02070309020205020404" pitchFamily="49" charset="0"/>
              </a:rPr>
              <a:t> = </a:t>
            </a:r>
            <a:r>
              <a:rPr lang="en-GB" dirty="0" err="1">
                <a:latin typeface="Courier New" panose="02070309020205020404" pitchFamily="49" charset="0"/>
                <a:cs typeface="Courier New" panose="02070309020205020404" pitchFamily="49" charset="0"/>
              </a:rPr>
              <a:t>Overload_Me</a:t>
            </a:r>
            <a:r>
              <a:rPr lang="en-GB" dirty="0">
                <a:latin typeface="Courier New" panose="02070309020205020404" pitchFamily="49" charset="0"/>
                <a:cs typeface="Courier New" panose="02070309020205020404" pitchFamily="49" charset="0"/>
              </a:rPr>
              <a:t>()</a:t>
            </a:r>
          </a:p>
          <a:p>
            <a:pPr>
              <a:buNone/>
            </a:pPr>
            <a:r>
              <a:rPr lang="en-GB" dirty="0">
                <a:latin typeface="Courier New" panose="02070309020205020404" pitchFamily="49" charset="0"/>
                <a:cs typeface="Courier New" panose="02070309020205020404" pitchFamily="49" charset="0"/>
              </a:rPr>
              <a:t>del </a:t>
            </a:r>
            <a:r>
              <a:rPr lang="en-GB" dirty="0" err="1">
                <a:latin typeface="Courier New" panose="02070309020205020404" pitchFamily="49" charset="0"/>
                <a:cs typeface="Courier New" panose="02070309020205020404" pitchFamily="49" charset="0"/>
              </a:rPr>
              <a:t>overload_me_object</a:t>
            </a:r>
            <a:endParaRPr lang="en-GB"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05104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8FE02-1771-C3A5-6265-376A83550B4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A7ADDA-A0F6-476E-CBF3-E606D6AEC194}"/>
              </a:ext>
            </a:extLst>
          </p:cNvPr>
          <p:cNvSpPr txBox="1"/>
          <p:nvPr/>
        </p:nvSpPr>
        <p:spPr>
          <a:xfrm>
            <a:off x="381000" y="361950"/>
            <a:ext cx="4925836" cy="430887"/>
          </a:xfrm>
          <a:prstGeom prst="rect">
            <a:avLst/>
          </a:prstGeom>
          <a:noFill/>
        </p:spPr>
        <p:txBody>
          <a:bodyPr wrap="none" rtlCol="0">
            <a:spAutoFit/>
          </a:bodyPr>
          <a:lstStyle/>
          <a:p>
            <a:r>
              <a:rPr lang="en-IT" sz="2200" b="1" dirty="0"/>
              <a:t>OBJECT AND CLASSES BASIC PROPERTIES</a:t>
            </a:r>
            <a:endParaRPr lang="it-IT" sz="2200" b="1" dirty="0"/>
          </a:p>
        </p:txBody>
      </p:sp>
      <p:grpSp>
        <p:nvGrpSpPr>
          <p:cNvPr id="2" name="Group 1">
            <a:extLst>
              <a:ext uri="{FF2B5EF4-FFF2-40B4-BE49-F238E27FC236}">
                <a16:creationId xmlns:a16="http://schemas.microsoft.com/office/drawing/2014/main" id="{89B63E03-EE61-5864-A3C1-4C63FB6AB1B3}"/>
              </a:ext>
            </a:extLst>
          </p:cNvPr>
          <p:cNvGrpSpPr/>
          <p:nvPr/>
        </p:nvGrpSpPr>
        <p:grpSpPr>
          <a:xfrm>
            <a:off x="678061" y="2045902"/>
            <a:ext cx="901905" cy="824920"/>
            <a:chOff x="8897020" y="1430877"/>
            <a:chExt cx="1335436" cy="1221446"/>
          </a:xfrm>
        </p:grpSpPr>
        <p:sp>
          <p:nvSpPr>
            <p:cNvPr id="4" name="Oval 3">
              <a:extLst>
                <a:ext uri="{FF2B5EF4-FFF2-40B4-BE49-F238E27FC236}">
                  <a16:creationId xmlns:a16="http://schemas.microsoft.com/office/drawing/2014/main" id="{35E35C07-FEBE-811B-3ED0-93D39185F5D3}"/>
                </a:ext>
              </a:extLst>
            </p:cNvPr>
            <p:cNvSpPr/>
            <p:nvPr/>
          </p:nvSpPr>
          <p:spPr>
            <a:xfrm>
              <a:off x="8897020" y="1781273"/>
              <a:ext cx="866067" cy="8710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5" name="Oval 4">
              <a:extLst>
                <a:ext uri="{FF2B5EF4-FFF2-40B4-BE49-F238E27FC236}">
                  <a16:creationId xmlns:a16="http://schemas.microsoft.com/office/drawing/2014/main" id="{574E95C5-CA64-C668-1E60-FDA77E107A24}"/>
                </a:ext>
              </a:extLst>
            </p:cNvPr>
            <p:cNvSpPr/>
            <p:nvPr/>
          </p:nvSpPr>
          <p:spPr>
            <a:xfrm>
              <a:off x="8963206" y="2189701"/>
              <a:ext cx="244711" cy="25489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7" name="Oval 6">
              <a:extLst>
                <a:ext uri="{FF2B5EF4-FFF2-40B4-BE49-F238E27FC236}">
                  <a16:creationId xmlns:a16="http://schemas.microsoft.com/office/drawing/2014/main" id="{5FF897A1-CD3D-33DF-C07D-BAC425074A7A}"/>
                </a:ext>
              </a:extLst>
            </p:cNvPr>
            <p:cNvSpPr/>
            <p:nvPr/>
          </p:nvSpPr>
          <p:spPr>
            <a:xfrm>
              <a:off x="9296309" y="2317149"/>
              <a:ext cx="244711" cy="25489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T"/>
            </a:p>
          </p:txBody>
        </p:sp>
        <p:sp>
          <p:nvSpPr>
            <p:cNvPr id="14" name="Oval 13">
              <a:extLst>
                <a:ext uri="{FF2B5EF4-FFF2-40B4-BE49-F238E27FC236}">
                  <a16:creationId xmlns:a16="http://schemas.microsoft.com/office/drawing/2014/main" id="{9ECD48C8-0CA7-900F-7A86-AB1C630B48EC}"/>
                </a:ext>
              </a:extLst>
            </p:cNvPr>
            <p:cNvSpPr/>
            <p:nvPr/>
          </p:nvSpPr>
          <p:spPr>
            <a:xfrm>
              <a:off x="9376863" y="1979332"/>
              <a:ext cx="244711" cy="254896"/>
            </a:xfrm>
            <a:prstGeom prst="ellipse">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15" name="Oval 14">
              <a:extLst>
                <a:ext uri="{FF2B5EF4-FFF2-40B4-BE49-F238E27FC236}">
                  <a16:creationId xmlns:a16="http://schemas.microsoft.com/office/drawing/2014/main" id="{747DD07D-F3F0-F2CC-86F8-F63E7043AE52}"/>
                </a:ext>
              </a:extLst>
            </p:cNvPr>
            <p:cNvSpPr/>
            <p:nvPr/>
          </p:nvSpPr>
          <p:spPr>
            <a:xfrm>
              <a:off x="9864114" y="1526377"/>
              <a:ext cx="244711" cy="254896"/>
            </a:xfrm>
            <a:prstGeom prst="ellipse">
              <a:avLst/>
            </a:prstGeom>
            <a:solidFill>
              <a:schemeClr val="accent4">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cxnSp>
          <p:nvCxnSpPr>
            <p:cNvPr id="16" name="Straight Connector 15">
              <a:extLst>
                <a:ext uri="{FF2B5EF4-FFF2-40B4-BE49-F238E27FC236}">
                  <a16:creationId xmlns:a16="http://schemas.microsoft.com/office/drawing/2014/main" id="{07BB736D-CA7E-567C-73A6-E36D77D8031D}"/>
                </a:ext>
              </a:extLst>
            </p:cNvPr>
            <p:cNvCxnSpPr>
              <a:cxnSpLocks/>
            </p:cNvCxnSpPr>
            <p:nvPr/>
          </p:nvCxnSpPr>
          <p:spPr>
            <a:xfrm>
              <a:off x="9790182" y="1430877"/>
              <a:ext cx="414780" cy="48286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53C8C29-78D0-13AE-4A53-DD106F98C6ED}"/>
                </a:ext>
              </a:extLst>
            </p:cNvPr>
            <p:cNvCxnSpPr>
              <a:cxnSpLocks/>
            </p:cNvCxnSpPr>
            <p:nvPr/>
          </p:nvCxnSpPr>
          <p:spPr>
            <a:xfrm flipV="1">
              <a:off x="9762687" y="1469216"/>
              <a:ext cx="469769" cy="36921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72560268-6E1E-EACA-B0F3-8395E2F65839}"/>
              </a:ext>
            </a:extLst>
          </p:cNvPr>
          <p:cNvGrpSpPr/>
          <p:nvPr/>
        </p:nvGrpSpPr>
        <p:grpSpPr>
          <a:xfrm>
            <a:off x="2536109" y="2110399"/>
            <a:ext cx="1323777" cy="855408"/>
            <a:chOff x="8224541" y="2887170"/>
            <a:chExt cx="1665398" cy="1076159"/>
          </a:xfrm>
        </p:grpSpPr>
        <p:sp>
          <p:nvSpPr>
            <p:cNvPr id="19" name="Oval 18">
              <a:extLst>
                <a:ext uri="{FF2B5EF4-FFF2-40B4-BE49-F238E27FC236}">
                  <a16:creationId xmlns:a16="http://schemas.microsoft.com/office/drawing/2014/main" id="{057947EE-0FE0-2282-87B4-9621DA95E1BB}"/>
                </a:ext>
              </a:extLst>
            </p:cNvPr>
            <p:cNvSpPr/>
            <p:nvPr/>
          </p:nvSpPr>
          <p:spPr>
            <a:xfrm>
              <a:off x="8224541" y="3069985"/>
              <a:ext cx="841795" cy="846638"/>
            </a:xfrm>
            <a:custGeom>
              <a:avLst/>
              <a:gdLst>
                <a:gd name="connsiteX0" fmla="*/ 0 w 669119"/>
                <a:gd name="connsiteY0" fmla="*/ 336484 h 672968"/>
                <a:gd name="connsiteX1" fmla="*/ 334560 w 669119"/>
                <a:gd name="connsiteY1" fmla="*/ 0 h 672968"/>
                <a:gd name="connsiteX2" fmla="*/ 669120 w 669119"/>
                <a:gd name="connsiteY2" fmla="*/ 336484 h 672968"/>
                <a:gd name="connsiteX3" fmla="*/ 334560 w 669119"/>
                <a:gd name="connsiteY3" fmla="*/ 672968 h 672968"/>
                <a:gd name="connsiteX4" fmla="*/ 0 w 669119"/>
                <a:gd name="connsiteY4" fmla="*/ 336484 h 67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9" h="672968" fill="none" extrusionOk="0">
                  <a:moveTo>
                    <a:pt x="0" y="336484"/>
                  </a:moveTo>
                  <a:cubicBezTo>
                    <a:pt x="4925" y="144672"/>
                    <a:pt x="144224" y="-47525"/>
                    <a:pt x="334560" y="0"/>
                  </a:cubicBezTo>
                  <a:cubicBezTo>
                    <a:pt x="494277" y="-41729"/>
                    <a:pt x="623033" y="173260"/>
                    <a:pt x="669120" y="336484"/>
                  </a:cubicBezTo>
                  <a:cubicBezTo>
                    <a:pt x="688275" y="527188"/>
                    <a:pt x="528423" y="671715"/>
                    <a:pt x="334560" y="672968"/>
                  </a:cubicBezTo>
                  <a:cubicBezTo>
                    <a:pt x="154632" y="677332"/>
                    <a:pt x="39539" y="551408"/>
                    <a:pt x="0" y="336484"/>
                  </a:cubicBezTo>
                  <a:close/>
                </a:path>
                <a:path w="669119" h="672968" stroke="0" extrusionOk="0">
                  <a:moveTo>
                    <a:pt x="0" y="336484"/>
                  </a:moveTo>
                  <a:cubicBezTo>
                    <a:pt x="11318" y="143982"/>
                    <a:pt x="199661" y="-11889"/>
                    <a:pt x="334560" y="0"/>
                  </a:cubicBezTo>
                  <a:cubicBezTo>
                    <a:pt x="521238" y="-4982"/>
                    <a:pt x="693199" y="184101"/>
                    <a:pt x="669120" y="336484"/>
                  </a:cubicBezTo>
                  <a:cubicBezTo>
                    <a:pt x="651894" y="499359"/>
                    <a:pt x="520348" y="694841"/>
                    <a:pt x="334560" y="672968"/>
                  </a:cubicBezTo>
                  <a:cubicBezTo>
                    <a:pt x="202429" y="665291"/>
                    <a:pt x="-10345" y="525831"/>
                    <a:pt x="0" y="336484"/>
                  </a:cubicBezTo>
                  <a:close/>
                </a:path>
              </a:pathLst>
            </a:custGeom>
            <a:solidFill>
              <a:schemeClr val="tx2">
                <a:lumMod val="25000"/>
                <a:lumOff val="75000"/>
              </a:schemeClr>
            </a:solidFill>
            <a:ln>
              <a:prstDash val="sysDot"/>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0" name="Oval 19">
              <a:extLst>
                <a:ext uri="{FF2B5EF4-FFF2-40B4-BE49-F238E27FC236}">
                  <a16:creationId xmlns:a16="http://schemas.microsoft.com/office/drawing/2014/main" id="{995E803A-6D0F-6F3D-0938-063768F28164}"/>
                </a:ext>
              </a:extLst>
            </p:cNvPr>
            <p:cNvSpPr/>
            <p:nvPr/>
          </p:nvSpPr>
          <p:spPr>
            <a:xfrm>
              <a:off x="9419707" y="2887170"/>
              <a:ext cx="469770" cy="472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1" name="Oval 20">
              <a:extLst>
                <a:ext uri="{FF2B5EF4-FFF2-40B4-BE49-F238E27FC236}">
                  <a16:creationId xmlns:a16="http://schemas.microsoft.com/office/drawing/2014/main" id="{D5A66A26-2456-A026-7DB5-7B25D687803E}"/>
                </a:ext>
              </a:extLst>
            </p:cNvPr>
            <p:cNvSpPr/>
            <p:nvPr/>
          </p:nvSpPr>
          <p:spPr>
            <a:xfrm>
              <a:off x="9420169" y="3490856"/>
              <a:ext cx="469770" cy="472473"/>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22" name="Straight Arrow Connector 21">
              <a:extLst>
                <a:ext uri="{FF2B5EF4-FFF2-40B4-BE49-F238E27FC236}">
                  <a16:creationId xmlns:a16="http://schemas.microsoft.com/office/drawing/2014/main" id="{AE9C273A-83EC-B143-475A-8DCF4250861A}"/>
                </a:ext>
              </a:extLst>
            </p:cNvPr>
            <p:cNvCxnSpPr>
              <a:stCxn id="19" idx="7"/>
              <a:endCxn id="20" idx="2"/>
            </p:cNvCxnSpPr>
            <p:nvPr/>
          </p:nvCxnSpPr>
          <p:spPr>
            <a:xfrm flipV="1">
              <a:off x="8943058" y="3123407"/>
              <a:ext cx="476649" cy="7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51389B7-50CC-16B5-7905-C19659EAE9F0}"/>
                </a:ext>
              </a:extLst>
            </p:cNvPr>
            <p:cNvCxnSpPr>
              <a:cxnSpLocks/>
              <a:stCxn id="19" idx="5"/>
              <a:endCxn id="21" idx="2"/>
            </p:cNvCxnSpPr>
            <p:nvPr/>
          </p:nvCxnSpPr>
          <p:spPr>
            <a:xfrm flipV="1">
              <a:off x="8943058" y="3727093"/>
              <a:ext cx="477111" cy="65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6E6225BF-1F3A-8597-22D1-3492E729C1EF}"/>
              </a:ext>
            </a:extLst>
          </p:cNvPr>
          <p:cNvGrpSpPr/>
          <p:nvPr/>
        </p:nvGrpSpPr>
        <p:grpSpPr>
          <a:xfrm>
            <a:off x="4768513" y="2227579"/>
            <a:ext cx="1477067" cy="661609"/>
            <a:chOff x="7910662" y="4079639"/>
            <a:chExt cx="1957129" cy="876638"/>
          </a:xfrm>
        </p:grpSpPr>
        <p:sp>
          <p:nvSpPr>
            <p:cNvPr id="25" name="Oval 24">
              <a:extLst>
                <a:ext uri="{FF2B5EF4-FFF2-40B4-BE49-F238E27FC236}">
                  <a16:creationId xmlns:a16="http://schemas.microsoft.com/office/drawing/2014/main" id="{11BF1B97-0EA7-C143-8175-99900EA46B14}"/>
                </a:ext>
              </a:extLst>
            </p:cNvPr>
            <p:cNvSpPr/>
            <p:nvPr/>
          </p:nvSpPr>
          <p:spPr>
            <a:xfrm>
              <a:off x="7910662" y="4079639"/>
              <a:ext cx="866067" cy="8710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6" name="Oval 25">
              <a:extLst>
                <a:ext uri="{FF2B5EF4-FFF2-40B4-BE49-F238E27FC236}">
                  <a16:creationId xmlns:a16="http://schemas.microsoft.com/office/drawing/2014/main" id="{F470173E-BC54-D20C-F922-6A2A18037F58}"/>
                </a:ext>
              </a:extLst>
            </p:cNvPr>
            <p:cNvSpPr/>
            <p:nvPr/>
          </p:nvSpPr>
          <p:spPr>
            <a:xfrm>
              <a:off x="7976848" y="4488067"/>
              <a:ext cx="244711" cy="25489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27" name="Oval 26">
              <a:extLst>
                <a:ext uri="{FF2B5EF4-FFF2-40B4-BE49-F238E27FC236}">
                  <a16:creationId xmlns:a16="http://schemas.microsoft.com/office/drawing/2014/main" id="{EA5B46FE-7BF9-AC27-309D-05705B98B752}"/>
                </a:ext>
              </a:extLst>
            </p:cNvPr>
            <p:cNvSpPr/>
            <p:nvPr/>
          </p:nvSpPr>
          <p:spPr>
            <a:xfrm>
              <a:off x="8309951" y="4615515"/>
              <a:ext cx="244711" cy="25489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T"/>
            </a:p>
          </p:txBody>
        </p:sp>
        <p:sp>
          <p:nvSpPr>
            <p:cNvPr id="28" name="Oval 27">
              <a:extLst>
                <a:ext uri="{FF2B5EF4-FFF2-40B4-BE49-F238E27FC236}">
                  <a16:creationId xmlns:a16="http://schemas.microsoft.com/office/drawing/2014/main" id="{5D07C5BF-A4CD-00BA-EED1-82639BC8D37B}"/>
                </a:ext>
              </a:extLst>
            </p:cNvPr>
            <p:cNvSpPr/>
            <p:nvPr/>
          </p:nvSpPr>
          <p:spPr>
            <a:xfrm>
              <a:off x="9001724" y="4085227"/>
              <a:ext cx="866067" cy="8710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9" name="Oval 28">
              <a:extLst>
                <a:ext uri="{FF2B5EF4-FFF2-40B4-BE49-F238E27FC236}">
                  <a16:creationId xmlns:a16="http://schemas.microsoft.com/office/drawing/2014/main" id="{98D7F0C7-DC51-58DD-E8C7-C5D0E50C5ABC}"/>
                </a:ext>
              </a:extLst>
            </p:cNvPr>
            <p:cNvSpPr/>
            <p:nvPr/>
          </p:nvSpPr>
          <p:spPr>
            <a:xfrm>
              <a:off x="9067910" y="4493655"/>
              <a:ext cx="244711" cy="25489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30" name="Oval 29">
              <a:extLst>
                <a:ext uri="{FF2B5EF4-FFF2-40B4-BE49-F238E27FC236}">
                  <a16:creationId xmlns:a16="http://schemas.microsoft.com/office/drawing/2014/main" id="{C22D3A8E-F35A-14AD-52F7-65C2923EE777}"/>
                </a:ext>
              </a:extLst>
            </p:cNvPr>
            <p:cNvSpPr/>
            <p:nvPr/>
          </p:nvSpPr>
          <p:spPr>
            <a:xfrm>
              <a:off x="9401013" y="4621103"/>
              <a:ext cx="244711" cy="25489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T"/>
            </a:p>
          </p:txBody>
        </p:sp>
        <p:sp>
          <p:nvSpPr>
            <p:cNvPr id="31" name="Oval 30">
              <a:extLst>
                <a:ext uri="{FF2B5EF4-FFF2-40B4-BE49-F238E27FC236}">
                  <a16:creationId xmlns:a16="http://schemas.microsoft.com/office/drawing/2014/main" id="{66D3CF21-A819-84DD-2773-CEF85C184111}"/>
                </a:ext>
              </a:extLst>
            </p:cNvPr>
            <p:cNvSpPr/>
            <p:nvPr/>
          </p:nvSpPr>
          <p:spPr>
            <a:xfrm>
              <a:off x="9481567" y="4283286"/>
              <a:ext cx="244711" cy="254896"/>
            </a:xfrm>
            <a:prstGeom prst="ellipse">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cxnSp>
          <p:nvCxnSpPr>
            <p:cNvPr id="32" name="Straight Arrow Connector 31">
              <a:extLst>
                <a:ext uri="{FF2B5EF4-FFF2-40B4-BE49-F238E27FC236}">
                  <a16:creationId xmlns:a16="http://schemas.microsoft.com/office/drawing/2014/main" id="{566717BA-D348-D786-1D4A-C8367F7CF2CE}"/>
                </a:ext>
              </a:extLst>
            </p:cNvPr>
            <p:cNvCxnSpPr>
              <a:cxnSpLocks/>
              <a:stCxn id="25" idx="6"/>
              <a:endCxn id="28" idx="2"/>
            </p:cNvCxnSpPr>
            <p:nvPr/>
          </p:nvCxnSpPr>
          <p:spPr>
            <a:xfrm>
              <a:off x="8776729" y="4515164"/>
              <a:ext cx="224995" cy="5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3" name="Group 32">
            <a:extLst>
              <a:ext uri="{FF2B5EF4-FFF2-40B4-BE49-F238E27FC236}">
                <a16:creationId xmlns:a16="http://schemas.microsoft.com/office/drawing/2014/main" id="{9C7B4ADC-7030-40EF-EC49-554A9C41356D}"/>
              </a:ext>
            </a:extLst>
          </p:cNvPr>
          <p:cNvGrpSpPr/>
          <p:nvPr/>
        </p:nvGrpSpPr>
        <p:grpSpPr>
          <a:xfrm>
            <a:off x="7056316" y="2216395"/>
            <a:ext cx="1461034" cy="654427"/>
            <a:chOff x="7910662" y="5119293"/>
            <a:chExt cx="1957129" cy="876638"/>
          </a:xfrm>
        </p:grpSpPr>
        <p:sp>
          <p:nvSpPr>
            <p:cNvPr id="34" name="Oval 33">
              <a:extLst>
                <a:ext uri="{FF2B5EF4-FFF2-40B4-BE49-F238E27FC236}">
                  <a16:creationId xmlns:a16="http://schemas.microsoft.com/office/drawing/2014/main" id="{EF6BB472-7DC8-1EFA-AD8B-7ECF88C02FB9}"/>
                </a:ext>
              </a:extLst>
            </p:cNvPr>
            <p:cNvSpPr/>
            <p:nvPr/>
          </p:nvSpPr>
          <p:spPr>
            <a:xfrm>
              <a:off x="7910662" y="5119293"/>
              <a:ext cx="866067" cy="8710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5" name="Oval 34">
              <a:extLst>
                <a:ext uri="{FF2B5EF4-FFF2-40B4-BE49-F238E27FC236}">
                  <a16:creationId xmlns:a16="http://schemas.microsoft.com/office/drawing/2014/main" id="{A18ADEA7-5179-1577-B0A3-3278F353C905}"/>
                </a:ext>
              </a:extLst>
            </p:cNvPr>
            <p:cNvSpPr/>
            <p:nvPr/>
          </p:nvSpPr>
          <p:spPr>
            <a:xfrm>
              <a:off x="7976848" y="5527721"/>
              <a:ext cx="244711" cy="25489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36" name="Oval 35">
              <a:extLst>
                <a:ext uri="{FF2B5EF4-FFF2-40B4-BE49-F238E27FC236}">
                  <a16:creationId xmlns:a16="http://schemas.microsoft.com/office/drawing/2014/main" id="{7D240E95-BD97-DB45-4DF5-1EB827675ABD}"/>
                </a:ext>
              </a:extLst>
            </p:cNvPr>
            <p:cNvSpPr/>
            <p:nvPr/>
          </p:nvSpPr>
          <p:spPr>
            <a:xfrm>
              <a:off x="8309951" y="5655169"/>
              <a:ext cx="244711" cy="25489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T"/>
            </a:p>
          </p:txBody>
        </p:sp>
        <p:sp>
          <p:nvSpPr>
            <p:cNvPr id="37" name="Oval 36">
              <a:extLst>
                <a:ext uri="{FF2B5EF4-FFF2-40B4-BE49-F238E27FC236}">
                  <a16:creationId xmlns:a16="http://schemas.microsoft.com/office/drawing/2014/main" id="{F9514931-F60D-D576-B94D-A222469F5CE9}"/>
                </a:ext>
              </a:extLst>
            </p:cNvPr>
            <p:cNvSpPr/>
            <p:nvPr/>
          </p:nvSpPr>
          <p:spPr>
            <a:xfrm>
              <a:off x="9001724" y="5124881"/>
              <a:ext cx="866067" cy="8710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8" name="Oval 37">
              <a:extLst>
                <a:ext uri="{FF2B5EF4-FFF2-40B4-BE49-F238E27FC236}">
                  <a16:creationId xmlns:a16="http://schemas.microsoft.com/office/drawing/2014/main" id="{06FDD2C8-684F-E6CC-A1A4-419F14BEEA51}"/>
                </a:ext>
              </a:extLst>
            </p:cNvPr>
            <p:cNvSpPr/>
            <p:nvPr/>
          </p:nvSpPr>
          <p:spPr>
            <a:xfrm>
              <a:off x="9067910" y="5533309"/>
              <a:ext cx="244711" cy="254896"/>
            </a:xfrm>
            <a:prstGeom prst="ellipse">
              <a:avLst/>
            </a:prstGeom>
            <a:solidFill>
              <a:schemeClr val="accent2"/>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39" name="Oval 38">
              <a:extLst>
                <a:ext uri="{FF2B5EF4-FFF2-40B4-BE49-F238E27FC236}">
                  <a16:creationId xmlns:a16="http://schemas.microsoft.com/office/drawing/2014/main" id="{33336D75-8B13-134B-79C5-9B785234E247}"/>
                </a:ext>
              </a:extLst>
            </p:cNvPr>
            <p:cNvSpPr/>
            <p:nvPr/>
          </p:nvSpPr>
          <p:spPr>
            <a:xfrm>
              <a:off x="9401013" y="5660757"/>
              <a:ext cx="244711" cy="25489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T"/>
            </a:p>
          </p:txBody>
        </p:sp>
      </p:grpSp>
      <p:sp>
        <p:nvSpPr>
          <p:cNvPr id="40" name="TextBox 39">
            <a:extLst>
              <a:ext uri="{FF2B5EF4-FFF2-40B4-BE49-F238E27FC236}">
                <a16:creationId xmlns:a16="http://schemas.microsoft.com/office/drawing/2014/main" id="{0542C816-732A-4C80-7F5B-D8A3597E339F}"/>
              </a:ext>
            </a:extLst>
          </p:cNvPr>
          <p:cNvSpPr txBox="1"/>
          <p:nvPr/>
        </p:nvSpPr>
        <p:spPr>
          <a:xfrm>
            <a:off x="6870302" y="2977650"/>
            <a:ext cx="1647048" cy="338554"/>
          </a:xfrm>
          <a:prstGeom prst="rect">
            <a:avLst/>
          </a:prstGeom>
          <a:noFill/>
        </p:spPr>
        <p:txBody>
          <a:bodyPr wrap="square">
            <a:spAutoFit/>
          </a:bodyPr>
          <a:lstStyle/>
          <a:p>
            <a:pPr algn="ctr"/>
            <a:r>
              <a:rPr lang="en-GB" sz="1600" b="1" i="0" dirty="0">
                <a:solidFill>
                  <a:srgbClr val="212529"/>
                </a:solidFill>
                <a:effectLst/>
                <a:latin typeface="Aptos" panose="020B0004020202020204" pitchFamily="34" charset="0"/>
              </a:rPr>
              <a:t>Polymorphism</a:t>
            </a:r>
          </a:p>
        </p:txBody>
      </p:sp>
      <p:sp>
        <p:nvSpPr>
          <p:cNvPr id="42" name="TextBox 41">
            <a:extLst>
              <a:ext uri="{FF2B5EF4-FFF2-40B4-BE49-F238E27FC236}">
                <a16:creationId xmlns:a16="http://schemas.microsoft.com/office/drawing/2014/main" id="{289D6EEE-0C34-ED69-AA6E-E728B95FD1FC}"/>
              </a:ext>
            </a:extLst>
          </p:cNvPr>
          <p:cNvSpPr txBox="1"/>
          <p:nvPr/>
        </p:nvSpPr>
        <p:spPr>
          <a:xfrm>
            <a:off x="210064" y="2977650"/>
            <a:ext cx="1520904" cy="338554"/>
          </a:xfrm>
          <a:prstGeom prst="rect">
            <a:avLst/>
          </a:prstGeom>
          <a:noFill/>
        </p:spPr>
        <p:txBody>
          <a:bodyPr wrap="square">
            <a:spAutoFit/>
          </a:bodyPr>
          <a:lstStyle/>
          <a:p>
            <a:pPr algn="l"/>
            <a:r>
              <a:rPr lang="en-GB" sz="1600" b="1" i="0" dirty="0">
                <a:solidFill>
                  <a:srgbClr val="212529"/>
                </a:solidFill>
                <a:effectLst/>
                <a:latin typeface="Aptos" panose="020B0004020202020204" pitchFamily="34" charset="0"/>
              </a:rPr>
              <a:t>Encapsulation</a:t>
            </a:r>
          </a:p>
        </p:txBody>
      </p:sp>
      <p:sp>
        <p:nvSpPr>
          <p:cNvPr id="44" name="TextBox 43">
            <a:extLst>
              <a:ext uri="{FF2B5EF4-FFF2-40B4-BE49-F238E27FC236}">
                <a16:creationId xmlns:a16="http://schemas.microsoft.com/office/drawing/2014/main" id="{973F6FB6-6EC5-4452-4209-E6F2EF2F54DD}"/>
              </a:ext>
            </a:extLst>
          </p:cNvPr>
          <p:cNvSpPr txBox="1"/>
          <p:nvPr/>
        </p:nvSpPr>
        <p:spPr>
          <a:xfrm>
            <a:off x="2386953" y="2977650"/>
            <a:ext cx="1371600" cy="338554"/>
          </a:xfrm>
          <a:prstGeom prst="rect">
            <a:avLst/>
          </a:prstGeom>
          <a:noFill/>
        </p:spPr>
        <p:txBody>
          <a:bodyPr wrap="square">
            <a:spAutoFit/>
          </a:bodyPr>
          <a:lstStyle/>
          <a:p>
            <a:pPr algn="ctr"/>
            <a:r>
              <a:rPr lang="en-GB" sz="1600" b="1" i="0" dirty="0">
                <a:solidFill>
                  <a:srgbClr val="212529"/>
                </a:solidFill>
                <a:effectLst/>
                <a:latin typeface="Aptos" panose="020B0004020202020204" pitchFamily="34" charset="0"/>
              </a:rPr>
              <a:t>Abstraction</a:t>
            </a:r>
          </a:p>
        </p:txBody>
      </p:sp>
      <p:sp>
        <p:nvSpPr>
          <p:cNvPr id="46" name="TextBox 45">
            <a:extLst>
              <a:ext uri="{FF2B5EF4-FFF2-40B4-BE49-F238E27FC236}">
                <a16:creationId xmlns:a16="http://schemas.microsoft.com/office/drawing/2014/main" id="{9980BAD0-95BD-8AB1-41B1-C70DF04E0E69}"/>
              </a:ext>
            </a:extLst>
          </p:cNvPr>
          <p:cNvSpPr txBox="1"/>
          <p:nvPr/>
        </p:nvSpPr>
        <p:spPr>
          <a:xfrm>
            <a:off x="4910807" y="2983681"/>
            <a:ext cx="1303510" cy="338554"/>
          </a:xfrm>
          <a:prstGeom prst="rect">
            <a:avLst/>
          </a:prstGeom>
          <a:noFill/>
        </p:spPr>
        <p:txBody>
          <a:bodyPr wrap="square">
            <a:spAutoFit/>
          </a:bodyPr>
          <a:lstStyle/>
          <a:p>
            <a:pPr algn="ctr"/>
            <a:r>
              <a:rPr lang="en-GB" sz="1600" b="1" i="0" dirty="0">
                <a:solidFill>
                  <a:srgbClr val="212529"/>
                </a:solidFill>
                <a:effectLst/>
                <a:latin typeface="Aptos" panose="020B0004020202020204" pitchFamily="34" charset="0"/>
              </a:rPr>
              <a:t>Inheritance</a:t>
            </a:r>
            <a:endParaRPr lang="en-IT" sz="1600" dirty="0"/>
          </a:p>
        </p:txBody>
      </p:sp>
    </p:spTree>
    <p:extLst>
      <p:ext uri="{BB962C8B-B14F-4D97-AF65-F5344CB8AC3E}">
        <p14:creationId xmlns:p14="http://schemas.microsoft.com/office/powerpoint/2010/main" val="4236169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14B7F-1306-BC56-0C5D-4244B8F9B4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11EC3C1-7A69-6361-CC91-4447CB689FB1}"/>
              </a:ext>
            </a:extLst>
          </p:cNvPr>
          <p:cNvSpPr txBox="1"/>
          <p:nvPr/>
        </p:nvSpPr>
        <p:spPr>
          <a:xfrm>
            <a:off x="685800" y="514350"/>
            <a:ext cx="4238017" cy="1031051"/>
          </a:xfrm>
          <a:prstGeom prst="rect">
            <a:avLst/>
          </a:prstGeom>
          <a:noFill/>
        </p:spPr>
        <p:txBody>
          <a:bodyPr wrap="square">
            <a:spAutoFit/>
          </a:bodyPr>
          <a:lstStyle/>
          <a:p>
            <a:r>
              <a:rPr lang="en-GB" sz="2800" b="1" dirty="0">
                <a:solidFill>
                  <a:srgbClr val="333333"/>
                </a:solidFill>
                <a:latin typeface="Aptos" panose="020B0004020202020204" pitchFamily="34" charset="0"/>
              </a:rPr>
              <a:t>WHY?</a:t>
            </a:r>
          </a:p>
          <a:p>
            <a:endParaRPr lang="en-GB" sz="1650" b="1" dirty="0">
              <a:solidFill>
                <a:srgbClr val="333333"/>
              </a:solidFill>
              <a:latin typeface="Aptos" panose="020B0004020202020204" pitchFamily="34" charset="0"/>
            </a:endParaRPr>
          </a:p>
          <a:p>
            <a:r>
              <a:rPr lang="en-GB" sz="1650" b="1" dirty="0">
                <a:solidFill>
                  <a:srgbClr val="333333"/>
                </a:solidFill>
                <a:latin typeface="Aptos" panose="020B0004020202020204" pitchFamily="34" charset="0"/>
              </a:rPr>
              <a:t>- Let’s make a simple game</a:t>
            </a:r>
          </a:p>
        </p:txBody>
      </p:sp>
      <p:pic>
        <p:nvPicPr>
          <p:cNvPr id="7" name="Picture 6" descr="A screen shot of a computer&#10;&#10;AI-generated content may be incorrect.">
            <a:extLst>
              <a:ext uri="{FF2B5EF4-FFF2-40B4-BE49-F238E27FC236}">
                <a16:creationId xmlns:a16="http://schemas.microsoft.com/office/drawing/2014/main" id="{11C531DD-B19F-E737-D651-97364B385376}"/>
              </a:ext>
            </a:extLst>
          </p:cNvPr>
          <p:cNvPicPr>
            <a:picLocks noChangeAspect="1"/>
          </p:cNvPicPr>
          <p:nvPr/>
        </p:nvPicPr>
        <p:blipFill>
          <a:blip r:embed="rId2">
            <a:extLst>
              <a:ext uri="{28A0092B-C50C-407E-A947-70E740481C1C}">
                <a14:useLocalDpi xmlns:a14="http://schemas.microsoft.com/office/drawing/2010/main" val="0"/>
              </a:ext>
            </a:extLst>
          </a:blip>
          <a:srcRect l="2177"/>
          <a:stretch>
            <a:fillRect/>
          </a:stretch>
        </p:blipFill>
        <p:spPr>
          <a:xfrm>
            <a:off x="2800326" y="1678696"/>
            <a:ext cx="3424401" cy="2913475"/>
          </a:xfrm>
          <a:prstGeom prst="rect">
            <a:avLst/>
          </a:prstGeom>
        </p:spPr>
      </p:pic>
      <p:sp>
        <p:nvSpPr>
          <p:cNvPr id="9" name="TextBox 8">
            <a:extLst>
              <a:ext uri="{FF2B5EF4-FFF2-40B4-BE49-F238E27FC236}">
                <a16:creationId xmlns:a16="http://schemas.microsoft.com/office/drawing/2014/main" id="{86300337-8366-AC88-B346-88DD27A60F35}"/>
              </a:ext>
            </a:extLst>
          </p:cNvPr>
          <p:cNvSpPr txBox="1"/>
          <p:nvPr/>
        </p:nvSpPr>
        <p:spPr>
          <a:xfrm>
            <a:off x="381000" y="4552950"/>
            <a:ext cx="7162800" cy="530915"/>
          </a:xfrm>
          <a:prstGeom prst="rect">
            <a:avLst/>
          </a:prstGeom>
          <a:noFill/>
        </p:spPr>
        <p:txBody>
          <a:bodyPr wrap="square">
            <a:spAutoFit/>
          </a:bodyPr>
          <a:lstStyle/>
          <a:p>
            <a:r>
              <a:rPr lang="en-GB" sz="1650" b="1" dirty="0">
                <a:solidFill>
                  <a:srgbClr val="333333"/>
                </a:solidFill>
                <a:latin typeface="Aptos" panose="020B0004020202020204" pitchFamily="34" charset="0"/>
              </a:rPr>
              <a:t>GITHUB:</a:t>
            </a:r>
          </a:p>
          <a:p>
            <a:r>
              <a:rPr lang="en-GB" sz="1200" b="1" dirty="0">
                <a:solidFill>
                  <a:srgbClr val="333333"/>
                </a:solidFill>
                <a:latin typeface="Aptos" panose="020B0004020202020204" pitchFamily="34" charset="0"/>
              </a:rPr>
              <a:t>git clone https://</a:t>
            </a:r>
            <a:r>
              <a:rPr lang="en-GB" sz="1200" b="1" dirty="0" err="1">
                <a:solidFill>
                  <a:srgbClr val="333333"/>
                </a:solidFill>
                <a:latin typeface="Aptos" panose="020B0004020202020204" pitchFamily="34" charset="0"/>
              </a:rPr>
              <a:t>github.com</a:t>
            </a:r>
            <a:r>
              <a:rPr lang="en-GB" sz="1200" b="1" dirty="0">
                <a:solidFill>
                  <a:srgbClr val="333333"/>
                </a:solidFill>
                <a:latin typeface="Aptos" panose="020B0004020202020204" pitchFamily="34" charset="0"/>
              </a:rPr>
              <a:t>/Master-Data-Management-and-Curation/Advanced-Python-2025.git </a:t>
            </a:r>
          </a:p>
        </p:txBody>
      </p:sp>
    </p:spTree>
    <p:extLst>
      <p:ext uri="{BB962C8B-B14F-4D97-AF65-F5344CB8AC3E}">
        <p14:creationId xmlns:p14="http://schemas.microsoft.com/office/powerpoint/2010/main" val="1277147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238B0-CF23-CF6A-64B8-2D8F3E209A1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E00AB0E-9C25-E82A-5C09-77A4B3788B4D}"/>
              </a:ext>
            </a:extLst>
          </p:cNvPr>
          <p:cNvSpPr txBox="1"/>
          <p:nvPr/>
        </p:nvSpPr>
        <p:spPr>
          <a:xfrm>
            <a:off x="381000" y="361950"/>
            <a:ext cx="4925836" cy="430887"/>
          </a:xfrm>
          <a:prstGeom prst="rect">
            <a:avLst/>
          </a:prstGeom>
          <a:noFill/>
        </p:spPr>
        <p:txBody>
          <a:bodyPr wrap="none" rtlCol="0">
            <a:spAutoFit/>
          </a:bodyPr>
          <a:lstStyle/>
          <a:p>
            <a:r>
              <a:rPr lang="en-IT" sz="2200" b="1" dirty="0"/>
              <a:t>OBJECT AND CLASSES BASIC PROPERTIES</a:t>
            </a:r>
            <a:endParaRPr lang="it-IT" sz="2200" b="1" dirty="0"/>
          </a:p>
        </p:txBody>
      </p:sp>
      <p:grpSp>
        <p:nvGrpSpPr>
          <p:cNvPr id="2" name="Group 1">
            <a:extLst>
              <a:ext uri="{FF2B5EF4-FFF2-40B4-BE49-F238E27FC236}">
                <a16:creationId xmlns:a16="http://schemas.microsoft.com/office/drawing/2014/main" id="{89FF5A36-2EB6-47E3-7868-F75BA400E4F6}"/>
              </a:ext>
            </a:extLst>
          </p:cNvPr>
          <p:cNvGrpSpPr/>
          <p:nvPr/>
        </p:nvGrpSpPr>
        <p:grpSpPr>
          <a:xfrm>
            <a:off x="678061" y="2045902"/>
            <a:ext cx="901905" cy="824920"/>
            <a:chOff x="8897020" y="1430877"/>
            <a:chExt cx="1335436" cy="1221446"/>
          </a:xfrm>
        </p:grpSpPr>
        <p:sp>
          <p:nvSpPr>
            <p:cNvPr id="4" name="Oval 3">
              <a:extLst>
                <a:ext uri="{FF2B5EF4-FFF2-40B4-BE49-F238E27FC236}">
                  <a16:creationId xmlns:a16="http://schemas.microsoft.com/office/drawing/2014/main" id="{56DF3276-A328-5F32-228B-B2DF0CD1AB49}"/>
                </a:ext>
              </a:extLst>
            </p:cNvPr>
            <p:cNvSpPr/>
            <p:nvPr/>
          </p:nvSpPr>
          <p:spPr>
            <a:xfrm>
              <a:off x="8897020" y="1781273"/>
              <a:ext cx="866067" cy="8710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5" name="Oval 4">
              <a:extLst>
                <a:ext uri="{FF2B5EF4-FFF2-40B4-BE49-F238E27FC236}">
                  <a16:creationId xmlns:a16="http://schemas.microsoft.com/office/drawing/2014/main" id="{857AFB78-6A2F-351D-C4A5-85B565A31CB6}"/>
                </a:ext>
              </a:extLst>
            </p:cNvPr>
            <p:cNvSpPr/>
            <p:nvPr/>
          </p:nvSpPr>
          <p:spPr>
            <a:xfrm>
              <a:off x="8963206" y="2189701"/>
              <a:ext cx="244711" cy="25489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7" name="Oval 6">
              <a:extLst>
                <a:ext uri="{FF2B5EF4-FFF2-40B4-BE49-F238E27FC236}">
                  <a16:creationId xmlns:a16="http://schemas.microsoft.com/office/drawing/2014/main" id="{1FE132EF-E85F-DC70-46F4-78693516A44E}"/>
                </a:ext>
              </a:extLst>
            </p:cNvPr>
            <p:cNvSpPr/>
            <p:nvPr/>
          </p:nvSpPr>
          <p:spPr>
            <a:xfrm>
              <a:off x="9296309" y="2317149"/>
              <a:ext cx="244711" cy="25489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T"/>
            </a:p>
          </p:txBody>
        </p:sp>
        <p:sp>
          <p:nvSpPr>
            <p:cNvPr id="14" name="Oval 13">
              <a:extLst>
                <a:ext uri="{FF2B5EF4-FFF2-40B4-BE49-F238E27FC236}">
                  <a16:creationId xmlns:a16="http://schemas.microsoft.com/office/drawing/2014/main" id="{C584A964-242F-B708-EE74-10B2DB176F95}"/>
                </a:ext>
              </a:extLst>
            </p:cNvPr>
            <p:cNvSpPr/>
            <p:nvPr/>
          </p:nvSpPr>
          <p:spPr>
            <a:xfrm>
              <a:off x="9376863" y="1979332"/>
              <a:ext cx="244711" cy="254896"/>
            </a:xfrm>
            <a:prstGeom prst="ellipse">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15" name="Oval 14">
              <a:extLst>
                <a:ext uri="{FF2B5EF4-FFF2-40B4-BE49-F238E27FC236}">
                  <a16:creationId xmlns:a16="http://schemas.microsoft.com/office/drawing/2014/main" id="{3586C990-8928-B0D3-59B1-A3C60D4E6F10}"/>
                </a:ext>
              </a:extLst>
            </p:cNvPr>
            <p:cNvSpPr/>
            <p:nvPr/>
          </p:nvSpPr>
          <p:spPr>
            <a:xfrm>
              <a:off x="9864114" y="1526377"/>
              <a:ext cx="244711" cy="254896"/>
            </a:xfrm>
            <a:prstGeom prst="ellipse">
              <a:avLst/>
            </a:prstGeom>
            <a:solidFill>
              <a:schemeClr val="accent4">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cxnSp>
          <p:nvCxnSpPr>
            <p:cNvPr id="16" name="Straight Connector 15">
              <a:extLst>
                <a:ext uri="{FF2B5EF4-FFF2-40B4-BE49-F238E27FC236}">
                  <a16:creationId xmlns:a16="http://schemas.microsoft.com/office/drawing/2014/main" id="{B97E115A-13A3-FD60-6224-40556F698A6B}"/>
                </a:ext>
              </a:extLst>
            </p:cNvPr>
            <p:cNvCxnSpPr>
              <a:cxnSpLocks/>
            </p:cNvCxnSpPr>
            <p:nvPr/>
          </p:nvCxnSpPr>
          <p:spPr>
            <a:xfrm>
              <a:off x="9790182" y="1430877"/>
              <a:ext cx="414780" cy="48286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F7A0CF6-A443-2DE3-6D27-09888C55C4EB}"/>
                </a:ext>
              </a:extLst>
            </p:cNvPr>
            <p:cNvCxnSpPr>
              <a:cxnSpLocks/>
            </p:cNvCxnSpPr>
            <p:nvPr/>
          </p:nvCxnSpPr>
          <p:spPr>
            <a:xfrm flipV="1">
              <a:off x="9762687" y="1469216"/>
              <a:ext cx="469769" cy="36921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3E02B3E7-78B1-FAEE-2692-101DC290307E}"/>
              </a:ext>
            </a:extLst>
          </p:cNvPr>
          <p:cNvSpPr txBox="1"/>
          <p:nvPr/>
        </p:nvSpPr>
        <p:spPr>
          <a:xfrm>
            <a:off x="210064" y="2977650"/>
            <a:ext cx="1520904" cy="338554"/>
          </a:xfrm>
          <a:prstGeom prst="rect">
            <a:avLst/>
          </a:prstGeom>
          <a:noFill/>
        </p:spPr>
        <p:txBody>
          <a:bodyPr wrap="square">
            <a:spAutoFit/>
          </a:bodyPr>
          <a:lstStyle/>
          <a:p>
            <a:pPr algn="l"/>
            <a:r>
              <a:rPr lang="en-GB" sz="1600" b="1" i="0" dirty="0">
                <a:solidFill>
                  <a:srgbClr val="212529"/>
                </a:solidFill>
                <a:effectLst/>
                <a:latin typeface="Aptos" panose="020B0004020202020204" pitchFamily="34" charset="0"/>
              </a:rPr>
              <a:t>Encapsulation</a:t>
            </a:r>
          </a:p>
        </p:txBody>
      </p:sp>
      <p:sp>
        <p:nvSpPr>
          <p:cNvPr id="6" name="TextBox 5">
            <a:extLst>
              <a:ext uri="{FF2B5EF4-FFF2-40B4-BE49-F238E27FC236}">
                <a16:creationId xmlns:a16="http://schemas.microsoft.com/office/drawing/2014/main" id="{AB118628-38CA-D0AB-92B7-0E17307A09B8}"/>
              </a:ext>
            </a:extLst>
          </p:cNvPr>
          <p:cNvSpPr txBox="1"/>
          <p:nvPr/>
        </p:nvSpPr>
        <p:spPr>
          <a:xfrm>
            <a:off x="2809759" y="2438143"/>
            <a:ext cx="3453068" cy="584775"/>
          </a:xfrm>
          <a:prstGeom prst="rect">
            <a:avLst/>
          </a:prstGeom>
          <a:noFill/>
        </p:spPr>
        <p:txBody>
          <a:bodyPr wrap="square">
            <a:spAutoFit/>
          </a:bodyPr>
          <a:lstStyle/>
          <a:p>
            <a:pPr algn="ctr"/>
            <a:r>
              <a:rPr lang="en-GB" sz="1600" b="1" i="0" dirty="0">
                <a:solidFill>
                  <a:srgbClr val="212529"/>
                </a:solidFill>
                <a:effectLst/>
                <a:latin typeface="Aptos" panose="020B0004020202020204" pitchFamily="34" charset="0"/>
              </a:rPr>
              <a:t>EVERYTHING IS CONTAINED INSIDE AN OBJECT</a:t>
            </a:r>
          </a:p>
        </p:txBody>
      </p:sp>
    </p:spTree>
    <p:extLst>
      <p:ext uri="{BB962C8B-B14F-4D97-AF65-F5344CB8AC3E}">
        <p14:creationId xmlns:p14="http://schemas.microsoft.com/office/powerpoint/2010/main" val="890687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A38A5-562C-79CC-5995-DA1406F7598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315EFA-A526-5213-9199-AB7AFFCAE443}"/>
              </a:ext>
            </a:extLst>
          </p:cNvPr>
          <p:cNvSpPr txBox="1"/>
          <p:nvPr/>
        </p:nvSpPr>
        <p:spPr>
          <a:xfrm>
            <a:off x="381000" y="361950"/>
            <a:ext cx="4925836" cy="430887"/>
          </a:xfrm>
          <a:prstGeom prst="rect">
            <a:avLst/>
          </a:prstGeom>
          <a:noFill/>
        </p:spPr>
        <p:txBody>
          <a:bodyPr wrap="none" rtlCol="0">
            <a:spAutoFit/>
          </a:bodyPr>
          <a:lstStyle/>
          <a:p>
            <a:r>
              <a:rPr lang="en-IT" sz="2200" b="1" dirty="0"/>
              <a:t>OBJECT AND CLASSES BASIC PROPERTIES</a:t>
            </a:r>
            <a:endParaRPr lang="it-IT" sz="2200" b="1" dirty="0"/>
          </a:p>
        </p:txBody>
      </p:sp>
      <p:grpSp>
        <p:nvGrpSpPr>
          <p:cNvPr id="18" name="Group 17">
            <a:extLst>
              <a:ext uri="{FF2B5EF4-FFF2-40B4-BE49-F238E27FC236}">
                <a16:creationId xmlns:a16="http://schemas.microsoft.com/office/drawing/2014/main" id="{024C17BA-0241-0893-7746-05681704B7D8}"/>
              </a:ext>
            </a:extLst>
          </p:cNvPr>
          <p:cNvGrpSpPr/>
          <p:nvPr/>
        </p:nvGrpSpPr>
        <p:grpSpPr>
          <a:xfrm>
            <a:off x="2536109" y="2110399"/>
            <a:ext cx="1323777" cy="855408"/>
            <a:chOff x="8224541" y="2887170"/>
            <a:chExt cx="1665398" cy="1076159"/>
          </a:xfrm>
        </p:grpSpPr>
        <p:sp>
          <p:nvSpPr>
            <p:cNvPr id="19" name="Oval 18">
              <a:extLst>
                <a:ext uri="{FF2B5EF4-FFF2-40B4-BE49-F238E27FC236}">
                  <a16:creationId xmlns:a16="http://schemas.microsoft.com/office/drawing/2014/main" id="{ADAB7E6F-9818-3855-C243-A5A14DE44E39}"/>
                </a:ext>
              </a:extLst>
            </p:cNvPr>
            <p:cNvSpPr/>
            <p:nvPr/>
          </p:nvSpPr>
          <p:spPr>
            <a:xfrm>
              <a:off x="8224541" y="3069985"/>
              <a:ext cx="841795" cy="846638"/>
            </a:xfrm>
            <a:custGeom>
              <a:avLst/>
              <a:gdLst>
                <a:gd name="connsiteX0" fmla="*/ 0 w 841795"/>
                <a:gd name="connsiteY0" fmla="*/ 423319 h 846638"/>
                <a:gd name="connsiteX1" fmla="*/ 420898 w 841795"/>
                <a:gd name="connsiteY1" fmla="*/ 0 h 846638"/>
                <a:gd name="connsiteX2" fmla="*/ 841796 w 841795"/>
                <a:gd name="connsiteY2" fmla="*/ 423319 h 846638"/>
                <a:gd name="connsiteX3" fmla="*/ 420898 w 841795"/>
                <a:gd name="connsiteY3" fmla="*/ 846638 h 846638"/>
                <a:gd name="connsiteX4" fmla="*/ 0 w 841795"/>
                <a:gd name="connsiteY4" fmla="*/ 423319 h 846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795" h="846638" fill="none" extrusionOk="0">
                  <a:moveTo>
                    <a:pt x="0" y="423319"/>
                  </a:moveTo>
                  <a:cubicBezTo>
                    <a:pt x="33807" y="148496"/>
                    <a:pt x="186122" y="-19817"/>
                    <a:pt x="420898" y="0"/>
                  </a:cubicBezTo>
                  <a:cubicBezTo>
                    <a:pt x="649846" y="-5842"/>
                    <a:pt x="802688" y="208713"/>
                    <a:pt x="841796" y="423319"/>
                  </a:cubicBezTo>
                  <a:cubicBezTo>
                    <a:pt x="855252" y="660532"/>
                    <a:pt x="697860" y="840502"/>
                    <a:pt x="420898" y="846638"/>
                  </a:cubicBezTo>
                  <a:cubicBezTo>
                    <a:pt x="197537" y="854832"/>
                    <a:pt x="4286" y="660265"/>
                    <a:pt x="0" y="423319"/>
                  </a:cubicBezTo>
                  <a:close/>
                </a:path>
                <a:path w="841795" h="846638" stroke="0" extrusionOk="0">
                  <a:moveTo>
                    <a:pt x="0" y="423319"/>
                  </a:moveTo>
                  <a:cubicBezTo>
                    <a:pt x="57925" y="155403"/>
                    <a:pt x="243647" y="-13161"/>
                    <a:pt x="420898" y="0"/>
                  </a:cubicBezTo>
                  <a:cubicBezTo>
                    <a:pt x="672201" y="-49261"/>
                    <a:pt x="855756" y="208920"/>
                    <a:pt x="841796" y="423319"/>
                  </a:cubicBezTo>
                  <a:cubicBezTo>
                    <a:pt x="818092" y="625517"/>
                    <a:pt x="653637" y="852736"/>
                    <a:pt x="420898" y="846638"/>
                  </a:cubicBezTo>
                  <a:cubicBezTo>
                    <a:pt x="253260" y="837185"/>
                    <a:pt x="-19419" y="663705"/>
                    <a:pt x="0" y="423319"/>
                  </a:cubicBezTo>
                  <a:close/>
                </a:path>
              </a:pathLst>
            </a:custGeom>
            <a:solidFill>
              <a:schemeClr val="tx2">
                <a:lumMod val="25000"/>
                <a:lumOff val="75000"/>
              </a:schemeClr>
            </a:solidFill>
            <a:ln>
              <a:prstDash val="sysDot"/>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0" name="Oval 19">
              <a:extLst>
                <a:ext uri="{FF2B5EF4-FFF2-40B4-BE49-F238E27FC236}">
                  <a16:creationId xmlns:a16="http://schemas.microsoft.com/office/drawing/2014/main" id="{07936BFF-FD63-1F02-54F8-9998C936AF9C}"/>
                </a:ext>
              </a:extLst>
            </p:cNvPr>
            <p:cNvSpPr/>
            <p:nvPr/>
          </p:nvSpPr>
          <p:spPr>
            <a:xfrm>
              <a:off x="9419707" y="2887170"/>
              <a:ext cx="469770" cy="472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1" name="Oval 20">
              <a:extLst>
                <a:ext uri="{FF2B5EF4-FFF2-40B4-BE49-F238E27FC236}">
                  <a16:creationId xmlns:a16="http://schemas.microsoft.com/office/drawing/2014/main" id="{15BEFE6A-EAC0-CF65-F5D3-154AD4C103DA}"/>
                </a:ext>
              </a:extLst>
            </p:cNvPr>
            <p:cNvSpPr/>
            <p:nvPr/>
          </p:nvSpPr>
          <p:spPr>
            <a:xfrm>
              <a:off x="9420169" y="3490856"/>
              <a:ext cx="469770" cy="472473"/>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22" name="Straight Arrow Connector 21">
              <a:extLst>
                <a:ext uri="{FF2B5EF4-FFF2-40B4-BE49-F238E27FC236}">
                  <a16:creationId xmlns:a16="http://schemas.microsoft.com/office/drawing/2014/main" id="{EF74C5EE-E546-E185-43F0-410C334D89EC}"/>
                </a:ext>
              </a:extLst>
            </p:cNvPr>
            <p:cNvCxnSpPr>
              <a:stCxn id="19" idx="7"/>
              <a:endCxn id="20" idx="2"/>
            </p:cNvCxnSpPr>
            <p:nvPr/>
          </p:nvCxnSpPr>
          <p:spPr>
            <a:xfrm flipV="1">
              <a:off x="8943058" y="3123407"/>
              <a:ext cx="476649" cy="7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3D6C71D-9000-2490-BF81-ABD308ED6DE5}"/>
                </a:ext>
              </a:extLst>
            </p:cNvPr>
            <p:cNvCxnSpPr>
              <a:cxnSpLocks/>
              <a:stCxn id="19" idx="5"/>
              <a:endCxn id="21" idx="2"/>
            </p:cNvCxnSpPr>
            <p:nvPr/>
          </p:nvCxnSpPr>
          <p:spPr>
            <a:xfrm flipV="1">
              <a:off x="8943058" y="3727093"/>
              <a:ext cx="477111" cy="65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44" name="TextBox 43">
            <a:extLst>
              <a:ext uri="{FF2B5EF4-FFF2-40B4-BE49-F238E27FC236}">
                <a16:creationId xmlns:a16="http://schemas.microsoft.com/office/drawing/2014/main" id="{C4421D2A-F436-285E-314F-89E3896A2325}"/>
              </a:ext>
            </a:extLst>
          </p:cNvPr>
          <p:cNvSpPr txBox="1"/>
          <p:nvPr/>
        </p:nvSpPr>
        <p:spPr>
          <a:xfrm>
            <a:off x="2386953" y="2977650"/>
            <a:ext cx="1371600" cy="338554"/>
          </a:xfrm>
          <a:prstGeom prst="rect">
            <a:avLst/>
          </a:prstGeom>
          <a:noFill/>
        </p:spPr>
        <p:txBody>
          <a:bodyPr wrap="square">
            <a:spAutoFit/>
          </a:bodyPr>
          <a:lstStyle/>
          <a:p>
            <a:pPr algn="ctr"/>
            <a:r>
              <a:rPr lang="en-GB" sz="1600" b="1" i="0" dirty="0">
                <a:solidFill>
                  <a:srgbClr val="212529"/>
                </a:solidFill>
                <a:effectLst/>
                <a:latin typeface="Aptos" panose="020B0004020202020204" pitchFamily="34" charset="0"/>
              </a:rPr>
              <a:t>Abstraction</a:t>
            </a:r>
          </a:p>
        </p:txBody>
      </p:sp>
      <p:sp>
        <p:nvSpPr>
          <p:cNvPr id="6" name="TextBox 5">
            <a:extLst>
              <a:ext uri="{FF2B5EF4-FFF2-40B4-BE49-F238E27FC236}">
                <a16:creationId xmlns:a16="http://schemas.microsoft.com/office/drawing/2014/main" id="{3D52F15C-87F7-BA6A-68DC-33378C6686DE}"/>
              </a:ext>
            </a:extLst>
          </p:cNvPr>
          <p:cNvSpPr txBox="1"/>
          <p:nvPr/>
        </p:nvSpPr>
        <p:spPr>
          <a:xfrm>
            <a:off x="4582510" y="2205014"/>
            <a:ext cx="3453068" cy="830997"/>
          </a:xfrm>
          <a:prstGeom prst="rect">
            <a:avLst/>
          </a:prstGeom>
          <a:noFill/>
        </p:spPr>
        <p:txBody>
          <a:bodyPr wrap="square">
            <a:spAutoFit/>
          </a:bodyPr>
          <a:lstStyle/>
          <a:p>
            <a:pPr algn="ctr"/>
            <a:r>
              <a:rPr lang="en-GB" sz="1600" b="1" dirty="0">
                <a:solidFill>
                  <a:srgbClr val="212529"/>
                </a:solidFill>
                <a:latin typeface="Aptos" panose="020B0004020202020204" pitchFamily="34" charset="0"/>
              </a:rPr>
              <a:t>THE FUNCTION COULD BE DESCRIBED REGARDLESS OF THE IMPLEMENTATION</a:t>
            </a:r>
          </a:p>
        </p:txBody>
      </p:sp>
      <p:sp>
        <p:nvSpPr>
          <p:cNvPr id="9" name="TextBox 8">
            <a:extLst>
              <a:ext uri="{FF2B5EF4-FFF2-40B4-BE49-F238E27FC236}">
                <a16:creationId xmlns:a16="http://schemas.microsoft.com/office/drawing/2014/main" id="{A79EA6CF-9154-D5E9-0CA0-CFAE55C1481C}"/>
              </a:ext>
            </a:extLst>
          </p:cNvPr>
          <p:cNvSpPr txBox="1"/>
          <p:nvPr/>
        </p:nvSpPr>
        <p:spPr>
          <a:xfrm>
            <a:off x="1240338" y="3583034"/>
            <a:ext cx="3733800" cy="230832"/>
          </a:xfrm>
          <a:prstGeom prst="rect">
            <a:avLst/>
          </a:prstGeom>
          <a:noFill/>
        </p:spPr>
        <p:txBody>
          <a:bodyPr wrap="square">
            <a:spAutoFit/>
          </a:bodyPr>
          <a:lstStyle/>
          <a:p>
            <a:r>
              <a:rPr lang="en-GB" b="1" dirty="0">
                <a:solidFill>
                  <a:srgbClr val="212529"/>
                </a:solidFill>
                <a:latin typeface="Aptos" panose="020B0004020202020204" pitchFamily="34" charset="0"/>
              </a:rPr>
              <a:t>IF I NEED A FUNCTION TO </a:t>
            </a:r>
            <a:r>
              <a:rPr lang="en-GB" sz="900" b="1" dirty="0">
                <a:solidFill>
                  <a:srgbClr val="212529"/>
                </a:solidFill>
                <a:latin typeface="Aptos" panose="020B0004020202020204" pitchFamily="34" charset="0"/>
              </a:rPr>
              <a:t>TALK TO PEOPLE OVER LONG DISTANCES</a:t>
            </a:r>
            <a:endParaRPr lang="en-IT" dirty="0"/>
          </a:p>
        </p:txBody>
      </p:sp>
      <p:pic>
        <p:nvPicPr>
          <p:cNvPr id="4098" name="Picture 2">
            <a:extLst>
              <a:ext uri="{FF2B5EF4-FFF2-40B4-BE49-F238E27FC236}">
                <a16:creationId xmlns:a16="http://schemas.microsoft.com/office/drawing/2014/main" id="{074B6BF2-448A-EFDC-3767-3F6024FF7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8" y="4004594"/>
            <a:ext cx="1474601" cy="11089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defined">
            <a:extLst>
              <a:ext uri="{FF2B5EF4-FFF2-40B4-BE49-F238E27FC236}">
                <a16:creationId xmlns:a16="http://schemas.microsoft.com/office/drawing/2014/main" id="{FDE566F4-7712-3AD2-16A6-AC4A34CC1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2091" y="3844210"/>
            <a:ext cx="1123950" cy="127506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C62B42A-2FA9-F29E-0DF5-CD3618FCB242}"/>
              </a:ext>
            </a:extLst>
          </p:cNvPr>
          <p:cNvSpPr txBox="1"/>
          <p:nvPr/>
        </p:nvSpPr>
        <p:spPr>
          <a:xfrm>
            <a:off x="3636041" y="4608449"/>
            <a:ext cx="1123950" cy="541174"/>
          </a:xfrm>
          <a:prstGeom prst="rect">
            <a:avLst/>
          </a:prstGeom>
          <a:noFill/>
        </p:spPr>
        <p:txBody>
          <a:bodyPr wrap="square">
            <a:spAutoFit/>
          </a:bodyPr>
          <a:lstStyle/>
          <a:p>
            <a:pPr algn="l">
              <a:buNone/>
            </a:pPr>
            <a:r>
              <a:rPr lang="en-GB" sz="500" b="0" i="0" u="none" strike="noStrike" dirty="0">
                <a:solidFill>
                  <a:srgbClr val="BF3C2C"/>
                </a:solidFill>
                <a:effectLst/>
                <a:latin typeface="Arial" panose="020B0604020202020204" pitchFamily="34" charset="0"/>
                <a:hlinkClick r:id="rId4" tooltip="User:Gustavo Belemmi (page does not exist)"/>
              </a:rPr>
              <a:t>Gustavo Belemmi</a:t>
            </a:r>
            <a:r>
              <a:rPr lang="en-GB" sz="500" b="0" i="0" dirty="0">
                <a:solidFill>
                  <a:srgbClr val="54595D"/>
                </a:solidFill>
                <a:effectLst/>
                <a:latin typeface="Arial" panose="020B0604020202020204" pitchFamily="34" charset="0"/>
              </a:rPr>
              <a:t> - Own work</a:t>
            </a:r>
          </a:p>
          <a:p>
            <a:pPr algn="l" fontAlgn="t">
              <a:lnSpc>
                <a:spcPts val="1050"/>
              </a:lnSpc>
              <a:buFont typeface="Arial" panose="020B0604020202020204" pitchFamily="34" charset="0"/>
              <a:buChar char="•"/>
            </a:pPr>
            <a:r>
              <a:rPr lang="en-GB" sz="500" b="0" i="0" u="none" strike="noStrike" dirty="0">
                <a:solidFill>
                  <a:srgbClr val="3366CC"/>
                </a:solidFill>
                <a:effectLst/>
                <a:latin typeface="Arial" panose="020B0604020202020204" pitchFamily="34" charset="0"/>
                <a:hlinkClick r:id="rId5"/>
              </a:rPr>
              <a:t>CC BY-SA 4.0</a:t>
            </a:r>
            <a:endParaRPr lang="en-GB" sz="500" b="0" i="0" dirty="0">
              <a:solidFill>
                <a:srgbClr val="202122"/>
              </a:solidFill>
              <a:effectLst/>
              <a:latin typeface="Arial" panose="020B0604020202020204" pitchFamily="34" charset="0"/>
            </a:endParaRPr>
          </a:p>
          <a:p>
            <a:pPr algn="l" fontAlgn="t">
              <a:buFont typeface="Arial" panose="020B0604020202020204" pitchFamily="34" charset="0"/>
              <a:buChar char="•"/>
            </a:pPr>
            <a:r>
              <a:rPr lang="en-GB" sz="500" b="0" i="0" dirty="0" err="1">
                <a:solidFill>
                  <a:srgbClr val="202122"/>
                </a:solidFill>
                <a:effectLst/>
                <a:latin typeface="Arial" panose="020B0604020202020204" pitchFamily="34" charset="0"/>
              </a:rPr>
              <a:t>File:Antique</a:t>
            </a:r>
            <a:r>
              <a:rPr lang="en-GB" sz="500" b="0" i="0" dirty="0">
                <a:solidFill>
                  <a:srgbClr val="202122"/>
                </a:solidFill>
                <a:effectLst/>
                <a:latin typeface="Arial" panose="020B0604020202020204" pitchFamily="34" charset="0"/>
              </a:rPr>
              <a:t> toy walkie-</a:t>
            </a:r>
            <a:r>
              <a:rPr lang="en-GB" sz="500" b="0" i="0" dirty="0" err="1">
                <a:solidFill>
                  <a:srgbClr val="202122"/>
                </a:solidFill>
                <a:effectLst/>
                <a:latin typeface="Arial" panose="020B0604020202020204" pitchFamily="34" charset="0"/>
              </a:rPr>
              <a:t>talkie.jpg</a:t>
            </a:r>
            <a:endParaRPr lang="en-GB" sz="500" b="0" i="0" dirty="0">
              <a:solidFill>
                <a:srgbClr val="202122"/>
              </a:solidFill>
              <a:effectLst/>
              <a:latin typeface="Arial" panose="020B0604020202020204" pitchFamily="34" charset="0"/>
            </a:endParaRPr>
          </a:p>
          <a:p>
            <a:pPr algn="l" fontAlgn="t">
              <a:buFont typeface="Arial" panose="020B0604020202020204" pitchFamily="34" charset="0"/>
              <a:buChar char="•"/>
            </a:pPr>
            <a:r>
              <a:rPr lang="en-GB" sz="500" b="0" i="0" dirty="0">
                <a:solidFill>
                  <a:srgbClr val="202122"/>
                </a:solidFill>
                <a:effectLst/>
                <a:latin typeface="Arial" panose="020B0604020202020204" pitchFamily="34" charset="0"/>
              </a:rPr>
              <a:t>Created: 13 July 2021</a:t>
            </a:r>
          </a:p>
          <a:p>
            <a:pPr algn="l" fontAlgn="t">
              <a:buFont typeface="Arial" panose="020B0604020202020204" pitchFamily="34" charset="0"/>
              <a:buChar char="•"/>
            </a:pPr>
            <a:r>
              <a:rPr lang="en-GB" sz="500" b="0" i="0" dirty="0">
                <a:solidFill>
                  <a:srgbClr val="202122"/>
                </a:solidFill>
                <a:effectLst/>
                <a:latin typeface="Arial" panose="020B0604020202020204" pitchFamily="34" charset="0"/>
              </a:rPr>
              <a:t>Uploaded: 14 July 2021</a:t>
            </a:r>
          </a:p>
        </p:txBody>
      </p:sp>
      <p:sp>
        <p:nvSpPr>
          <p:cNvPr id="43" name="TextBox 42">
            <a:extLst>
              <a:ext uri="{FF2B5EF4-FFF2-40B4-BE49-F238E27FC236}">
                <a16:creationId xmlns:a16="http://schemas.microsoft.com/office/drawing/2014/main" id="{00D5D1C7-54F2-8A07-E3D1-73F2E9C065D9}"/>
              </a:ext>
            </a:extLst>
          </p:cNvPr>
          <p:cNvSpPr txBox="1"/>
          <p:nvPr/>
        </p:nvSpPr>
        <p:spPr>
          <a:xfrm>
            <a:off x="1294785" y="4633876"/>
            <a:ext cx="1066800" cy="479618"/>
          </a:xfrm>
          <a:prstGeom prst="rect">
            <a:avLst/>
          </a:prstGeom>
          <a:noFill/>
        </p:spPr>
        <p:txBody>
          <a:bodyPr wrap="square">
            <a:spAutoFit/>
          </a:bodyPr>
          <a:lstStyle/>
          <a:p>
            <a:pPr algn="l">
              <a:buNone/>
            </a:pPr>
            <a:r>
              <a:rPr lang="en-GB" sz="400" b="0" i="0" u="none" strike="noStrike" dirty="0">
                <a:solidFill>
                  <a:srgbClr val="3366CC"/>
                </a:solidFill>
                <a:effectLst/>
                <a:latin typeface="Arial" panose="020B0604020202020204" pitchFamily="34" charset="0"/>
                <a:hlinkClick r:id="rId6" tooltip="User:Uberprutser"/>
              </a:rPr>
              <a:t>Uberprutser</a:t>
            </a:r>
            <a:r>
              <a:rPr lang="en-GB" sz="400" b="0" i="0" dirty="0">
                <a:solidFill>
                  <a:srgbClr val="54595D"/>
                </a:solidFill>
                <a:effectLst/>
                <a:latin typeface="Arial" panose="020B0604020202020204" pitchFamily="34" charset="0"/>
              </a:rPr>
              <a:t> - Own work</a:t>
            </a:r>
          </a:p>
          <a:p>
            <a:pPr algn="l" fontAlgn="t">
              <a:lnSpc>
                <a:spcPts val="1050"/>
              </a:lnSpc>
              <a:buFont typeface="Arial" panose="020B0604020202020204" pitchFamily="34" charset="0"/>
              <a:buChar char="•"/>
            </a:pPr>
            <a:r>
              <a:rPr lang="en-GB" sz="400" b="0" i="0" u="none" strike="noStrike" dirty="0">
                <a:solidFill>
                  <a:srgbClr val="3366CC"/>
                </a:solidFill>
                <a:effectLst/>
                <a:latin typeface="Arial" panose="020B0604020202020204" pitchFamily="34" charset="0"/>
                <a:hlinkClick r:id="rId7"/>
              </a:rPr>
              <a:t>CC BY-SA 3.0</a:t>
            </a:r>
            <a:endParaRPr lang="en-GB" sz="400" b="0" i="0" dirty="0">
              <a:solidFill>
                <a:srgbClr val="202122"/>
              </a:solidFill>
              <a:effectLst/>
              <a:latin typeface="Arial" panose="020B0604020202020204" pitchFamily="34" charset="0"/>
            </a:endParaRPr>
          </a:p>
          <a:p>
            <a:pPr algn="l" fontAlgn="t">
              <a:buFont typeface="Arial" panose="020B0604020202020204" pitchFamily="34" charset="0"/>
              <a:buChar char="•"/>
            </a:pPr>
            <a:r>
              <a:rPr lang="en-GB" sz="400" b="0" i="0" dirty="0" err="1">
                <a:solidFill>
                  <a:srgbClr val="202122"/>
                </a:solidFill>
                <a:effectLst/>
                <a:latin typeface="Arial" panose="020B0604020202020204" pitchFamily="34" charset="0"/>
              </a:rPr>
              <a:t>File:FTTR</a:t>
            </a:r>
            <a:r>
              <a:rPr lang="en-GB" sz="400" b="0" i="0" dirty="0">
                <a:solidFill>
                  <a:srgbClr val="202122"/>
                </a:solidFill>
                <a:effectLst/>
                <a:latin typeface="Arial" panose="020B0604020202020204" pitchFamily="34" charset="0"/>
              </a:rPr>
              <a:t> RTT56B Telephone 2.jpg</a:t>
            </a:r>
          </a:p>
          <a:p>
            <a:pPr algn="l" fontAlgn="t">
              <a:buFont typeface="Arial" panose="020B0604020202020204" pitchFamily="34" charset="0"/>
              <a:buChar char="•"/>
            </a:pPr>
            <a:r>
              <a:rPr lang="en-GB" sz="400" b="0" i="0" dirty="0">
                <a:solidFill>
                  <a:srgbClr val="202122"/>
                </a:solidFill>
                <a:effectLst/>
                <a:latin typeface="Arial" panose="020B0604020202020204" pitchFamily="34" charset="0"/>
              </a:rPr>
              <a:t>Created: 16 December 2012</a:t>
            </a:r>
          </a:p>
          <a:p>
            <a:pPr algn="l" fontAlgn="t">
              <a:buFont typeface="Arial" panose="020B0604020202020204" pitchFamily="34" charset="0"/>
              <a:buChar char="•"/>
            </a:pPr>
            <a:r>
              <a:rPr lang="en-GB" sz="400" b="0" i="0" dirty="0">
                <a:solidFill>
                  <a:srgbClr val="202122"/>
                </a:solidFill>
                <a:effectLst/>
                <a:latin typeface="Arial" panose="020B0604020202020204" pitchFamily="34" charset="0"/>
              </a:rPr>
              <a:t>Uploaded: 17 December 2012</a:t>
            </a:r>
          </a:p>
        </p:txBody>
      </p:sp>
      <p:pic>
        <p:nvPicPr>
          <p:cNvPr id="4102" name="Picture 6" descr="undefined">
            <a:extLst>
              <a:ext uri="{FF2B5EF4-FFF2-40B4-BE49-F238E27FC236}">
                <a16:creationId xmlns:a16="http://schemas.microsoft.com/office/drawing/2014/main" id="{D5F91A84-E557-8B5C-6836-1DB2F5A4FF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5913" y="3942222"/>
            <a:ext cx="2097067" cy="11796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E620F46-C789-009C-FF56-88B47F992EEE}"/>
              </a:ext>
            </a:extLst>
          </p:cNvPr>
          <p:cNvSpPr txBox="1"/>
          <p:nvPr/>
        </p:nvSpPr>
        <p:spPr>
          <a:xfrm>
            <a:off x="6972915" y="4663882"/>
            <a:ext cx="1752600" cy="479618"/>
          </a:xfrm>
          <a:prstGeom prst="rect">
            <a:avLst/>
          </a:prstGeom>
          <a:noFill/>
        </p:spPr>
        <p:txBody>
          <a:bodyPr wrap="square">
            <a:spAutoFit/>
          </a:bodyPr>
          <a:lstStyle/>
          <a:p>
            <a:pPr algn="l">
              <a:buNone/>
            </a:pPr>
            <a:r>
              <a:rPr lang="en-GB" sz="400" b="0" i="0" dirty="0">
                <a:solidFill>
                  <a:srgbClr val="54595D"/>
                </a:solidFill>
                <a:effectLst/>
                <a:latin typeface="Arial" panose="020B0604020202020204" pitchFamily="34" charset="0"/>
              </a:rPr>
              <a:t>© Raimond </a:t>
            </a:r>
            <a:r>
              <a:rPr lang="en-GB" sz="400" b="0" i="0" dirty="0" err="1">
                <a:solidFill>
                  <a:srgbClr val="54595D"/>
                </a:solidFill>
                <a:effectLst/>
                <a:latin typeface="Arial" panose="020B0604020202020204" pitchFamily="34" charset="0"/>
              </a:rPr>
              <a:t>Spekking</a:t>
            </a:r>
            <a:r>
              <a:rPr lang="en-GB" sz="400" b="0" i="0" dirty="0">
                <a:solidFill>
                  <a:srgbClr val="54595D"/>
                </a:solidFill>
                <a:effectLst/>
                <a:latin typeface="Arial" panose="020B0604020202020204" pitchFamily="34" charset="0"/>
              </a:rPr>
              <a:t> / CC BY-SA 4.0 (via Wikimedia Commons)</a:t>
            </a:r>
          </a:p>
          <a:p>
            <a:pPr algn="l" fontAlgn="t">
              <a:lnSpc>
                <a:spcPts val="1050"/>
              </a:lnSpc>
              <a:buFont typeface="Arial" panose="020B0604020202020204" pitchFamily="34" charset="0"/>
              <a:buChar char="•"/>
            </a:pPr>
            <a:r>
              <a:rPr lang="en-GB" sz="400" b="0" i="0" u="none" strike="noStrike" dirty="0">
                <a:solidFill>
                  <a:srgbClr val="3366CC"/>
                </a:solidFill>
                <a:effectLst/>
                <a:latin typeface="Arial" panose="020B0604020202020204" pitchFamily="34" charset="0"/>
                <a:hlinkClick r:id="rId5"/>
              </a:rPr>
              <a:t>CC BY-SA 4.0</a:t>
            </a:r>
            <a:endParaRPr lang="en-GB" sz="400" b="0" i="0" dirty="0">
              <a:solidFill>
                <a:srgbClr val="202122"/>
              </a:solidFill>
              <a:effectLst/>
              <a:latin typeface="Arial" panose="020B0604020202020204" pitchFamily="34" charset="0"/>
            </a:endParaRPr>
          </a:p>
          <a:p>
            <a:pPr algn="l" fontAlgn="t">
              <a:buFont typeface="Arial" panose="020B0604020202020204" pitchFamily="34" charset="0"/>
              <a:buChar char="•"/>
            </a:pPr>
            <a:r>
              <a:rPr lang="en-GB" sz="400" b="0" i="0" dirty="0" err="1">
                <a:solidFill>
                  <a:srgbClr val="202122"/>
                </a:solidFill>
                <a:effectLst/>
                <a:latin typeface="Arial" panose="020B0604020202020204" pitchFamily="34" charset="0"/>
              </a:rPr>
              <a:t>File:Dell</a:t>
            </a:r>
            <a:r>
              <a:rPr lang="en-GB" sz="400" b="0" i="0" dirty="0">
                <a:solidFill>
                  <a:srgbClr val="202122"/>
                </a:solidFill>
                <a:effectLst/>
                <a:latin typeface="Arial" panose="020B0604020202020204" pitchFamily="34" charset="0"/>
              </a:rPr>
              <a:t> Streak-9014.jpg</a:t>
            </a:r>
          </a:p>
          <a:p>
            <a:pPr algn="l" fontAlgn="t">
              <a:buFont typeface="Arial" panose="020B0604020202020204" pitchFamily="34" charset="0"/>
              <a:buChar char="•"/>
            </a:pPr>
            <a:r>
              <a:rPr lang="en-GB" sz="400" b="0" i="0" dirty="0">
                <a:solidFill>
                  <a:srgbClr val="202122"/>
                </a:solidFill>
                <a:effectLst/>
                <a:latin typeface="Arial" panose="020B0604020202020204" pitchFamily="34" charset="0"/>
              </a:rPr>
              <a:t>Created: 22 June 2020</a:t>
            </a:r>
          </a:p>
          <a:p>
            <a:pPr algn="l" fontAlgn="t">
              <a:buFont typeface="Arial" panose="020B0604020202020204" pitchFamily="34" charset="0"/>
              <a:buChar char="•"/>
            </a:pPr>
            <a:r>
              <a:rPr lang="en-GB" sz="400" b="0" i="0" dirty="0">
                <a:solidFill>
                  <a:srgbClr val="202122"/>
                </a:solidFill>
                <a:effectLst/>
                <a:latin typeface="Arial" panose="020B0604020202020204" pitchFamily="34" charset="0"/>
              </a:rPr>
              <a:t>Uploaded: 28 June 2020</a:t>
            </a:r>
          </a:p>
        </p:txBody>
      </p:sp>
    </p:spTree>
    <p:extLst>
      <p:ext uri="{BB962C8B-B14F-4D97-AF65-F5344CB8AC3E}">
        <p14:creationId xmlns:p14="http://schemas.microsoft.com/office/powerpoint/2010/main" val="553498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7359D-9B03-8117-0615-F2F776750B0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933A7ED-8861-344B-8A49-BCB19C730636}"/>
              </a:ext>
            </a:extLst>
          </p:cNvPr>
          <p:cNvSpPr txBox="1"/>
          <p:nvPr/>
        </p:nvSpPr>
        <p:spPr>
          <a:xfrm>
            <a:off x="381000" y="361950"/>
            <a:ext cx="4925836" cy="430887"/>
          </a:xfrm>
          <a:prstGeom prst="rect">
            <a:avLst/>
          </a:prstGeom>
          <a:noFill/>
        </p:spPr>
        <p:txBody>
          <a:bodyPr wrap="none" rtlCol="0">
            <a:spAutoFit/>
          </a:bodyPr>
          <a:lstStyle/>
          <a:p>
            <a:r>
              <a:rPr lang="en-IT" sz="2200" b="1" dirty="0"/>
              <a:t>OBJECT AND CLASSES BASIC PROPERTIES</a:t>
            </a:r>
            <a:endParaRPr lang="it-IT" sz="2200" b="1" dirty="0"/>
          </a:p>
        </p:txBody>
      </p:sp>
      <p:grpSp>
        <p:nvGrpSpPr>
          <p:cNvPr id="24" name="Group 23">
            <a:extLst>
              <a:ext uri="{FF2B5EF4-FFF2-40B4-BE49-F238E27FC236}">
                <a16:creationId xmlns:a16="http://schemas.microsoft.com/office/drawing/2014/main" id="{89D81CFD-C244-D129-2976-3A0637A99A02}"/>
              </a:ext>
            </a:extLst>
          </p:cNvPr>
          <p:cNvGrpSpPr/>
          <p:nvPr/>
        </p:nvGrpSpPr>
        <p:grpSpPr>
          <a:xfrm>
            <a:off x="4768513" y="2227579"/>
            <a:ext cx="1477067" cy="661609"/>
            <a:chOff x="7910662" y="4079639"/>
            <a:chExt cx="1957129" cy="876638"/>
          </a:xfrm>
        </p:grpSpPr>
        <p:sp>
          <p:nvSpPr>
            <p:cNvPr id="25" name="Oval 24">
              <a:extLst>
                <a:ext uri="{FF2B5EF4-FFF2-40B4-BE49-F238E27FC236}">
                  <a16:creationId xmlns:a16="http://schemas.microsoft.com/office/drawing/2014/main" id="{098B5297-E989-B96D-9707-5062D2D95346}"/>
                </a:ext>
              </a:extLst>
            </p:cNvPr>
            <p:cNvSpPr/>
            <p:nvPr/>
          </p:nvSpPr>
          <p:spPr>
            <a:xfrm>
              <a:off x="7910662" y="4079639"/>
              <a:ext cx="866067" cy="8710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6" name="Oval 25">
              <a:extLst>
                <a:ext uri="{FF2B5EF4-FFF2-40B4-BE49-F238E27FC236}">
                  <a16:creationId xmlns:a16="http://schemas.microsoft.com/office/drawing/2014/main" id="{25691566-6C98-DFD6-DC7F-892A0B027E5F}"/>
                </a:ext>
              </a:extLst>
            </p:cNvPr>
            <p:cNvSpPr/>
            <p:nvPr/>
          </p:nvSpPr>
          <p:spPr>
            <a:xfrm>
              <a:off x="7976848" y="4488067"/>
              <a:ext cx="244711" cy="25489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27" name="Oval 26">
              <a:extLst>
                <a:ext uri="{FF2B5EF4-FFF2-40B4-BE49-F238E27FC236}">
                  <a16:creationId xmlns:a16="http://schemas.microsoft.com/office/drawing/2014/main" id="{E903E4AE-39BD-BFFD-9C49-4F5443E930EC}"/>
                </a:ext>
              </a:extLst>
            </p:cNvPr>
            <p:cNvSpPr/>
            <p:nvPr/>
          </p:nvSpPr>
          <p:spPr>
            <a:xfrm>
              <a:off x="8309951" y="4615515"/>
              <a:ext cx="244711" cy="25489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T"/>
            </a:p>
          </p:txBody>
        </p:sp>
        <p:sp>
          <p:nvSpPr>
            <p:cNvPr id="28" name="Oval 27">
              <a:extLst>
                <a:ext uri="{FF2B5EF4-FFF2-40B4-BE49-F238E27FC236}">
                  <a16:creationId xmlns:a16="http://schemas.microsoft.com/office/drawing/2014/main" id="{0E51C56C-943A-96EA-1BDE-93F2CB9713DA}"/>
                </a:ext>
              </a:extLst>
            </p:cNvPr>
            <p:cNvSpPr/>
            <p:nvPr/>
          </p:nvSpPr>
          <p:spPr>
            <a:xfrm>
              <a:off x="9001724" y="4085227"/>
              <a:ext cx="866067" cy="8710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9" name="Oval 28">
              <a:extLst>
                <a:ext uri="{FF2B5EF4-FFF2-40B4-BE49-F238E27FC236}">
                  <a16:creationId xmlns:a16="http://schemas.microsoft.com/office/drawing/2014/main" id="{2D244DC4-ACB9-67CD-4A4F-2F6B5BC60A3B}"/>
                </a:ext>
              </a:extLst>
            </p:cNvPr>
            <p:cNvSpPr/>
            <p:nvPr/>
          </p:nvSpPr>
          <p:spPr>
            <a:xfrm>
              <a:off x="9067910" y="4493655"/>
              <a:ext cx="244711" cy="25489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30" name="Oval 29">
              <a:extLst>
                <a:ext uri="{FF2B5EF4-FFF2-40B4-BE49-F238E27FC236}">
                  <a16:creationId xmlns:a16="http://schemas.microsoft.com/office/drawing/2014/main" id="{F196A0D6-025B-1392-189D-32C62AAAB821}"/>
                </a:ext>
              </a:extLst>
            </p:cNvPr>
            <p:cNvSpPr/>
            <p:nvPr/>
          </p:nvSpPr>
          <p:spPr>
            <a:xfrm>
              <a:off x="9401013" y="4621103"/>
              <a:ext cx="244711" cy="25489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T"/>
            </a:p>
          </p:txBody>
        </p:sp>
        <p:sp>
          <p:nvSpPr>
            <p:cNvPr id="31" name="Oval 30">
              <a:extLst>
                <a:ext uri="{FF2B5EF4-FFF2-40B4-BE49-F238E27FC236}">
                  <a16:creationId xmlns:a16="http://schemas.microsoft.com/office/drawing/2014/main" id="{79885498-4127-0969-CAA1-1C0B25EFD681}"/>
                </a:ext>
              </a:extLst>
            </p:cNvPr>
            <p:cNvSpPr/>
            <p:nvPr/>
          </p:nvSpPr>
          <p:spPr>
            <a:xfrm>
              <a:off x="9481567" y="4283286"/>
              <a:ext cx="244711" cy="254896"/>
            </a:xfrm>
            <a:prstGeom prst="ellipse">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cxnSp>
          <p:nvCxnSpPr>
            <p:cNvPr id="32" name="Straight Arrow Connector 31">
              <a:extLst>
                <a:ext uri="{FF2B5EF4-FFF2-40B4-BE49-F238E27FC236}">
                  <a16:creationId xmlns:a16="http://schemas.microsoft.com/office/drawing/2014/main" id="{1E5D6E1E-91E9-813F-FFD9-FDD14DD0CA0B}"/>
                </a:ext>
              </a:extLst>
            </p:cNvPr>
            <p:cNvCxnSpPr>
              <a:cxnSpLocks/>
              <a:stCxn id="25" idx="6"/>
              <a:endCxn id="28" idx="2"/>
            </p:cNvCxnSpPr>
            <p:nvPr/>
          </p:nvCxnSpPr>
          <p:spPr>
            <a:xfrm>
              <a:off x="8776729" y="4515164"/>
              <a:ext cx="224995" cy="5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46" name="TextBox 45">
            <a:extLst>
              <a:ext uri="{FF2B5EF4-FFF2-40B4-BE49-F238E27FC236}">
                <a16:creationId xmlns:a16="http://schemas.microsoft.com/office/drawing/2014/main" id="{2C881FA6-F5C6-7BFA-E354-8D73FFD974A6}"/>
              </a:ext>
            </a:extLst>
          </p:cNvPr>
          <p:cNvSpPr txBox="1"/>
          <p:nvPr/>
        </p:nvSpPr>
        <p:spPr>
          <a:xfrm>
            <a:off x="4910807" y="2983681"/>
            <a:ext cx="1303510" cy="338554"/>
          </a:xfrm>
          <a:prstGeom prst="rect">
            <a:avLst/>
          </a:prstGeom>
          <a:noFill/>
        </p:spPr>
        <p:txBody>
          <a:bodyPr wrap="square">
            <a:spAutoFit/>
          </a:bodyPr>
          <a:lstStyle/>
          <a:p>
            <a:pPr algn="ctr"/>
            <a:r>
              <a:rPr lang="en-GB" sz="1600" b="1" i="0" dirty="0">
                <a:solidFill>
                  <a:srgbClr val="212529"/>
                </a:solidFill>
                <a:effectLst/>
                <a:latin typeface="Aptos" panose="020B0004020202020204" pitchFamily="34" charset="0"/>
              </a:rPr>
              <a:t>Inheritance</a:t>
            </a:r>
            <a:endParaRPr lang="en-IT" sz="1600" dirty="0"/>
          </a:p>
        </p:txBody>
      </p:sp>
      <p:sp>
        <p:nvSpPr>
          <p:cNvPr id="6" name="TextBox 5">
            <a:extLst>
              <a:ext uri="{FF2B5EF4-FFF2-40B4-BE49-F238E27FC236}">
                <a16:creationId xmlns:a16="http://schemas.microsoft.com/office/drawing/2014/main" id="{6DF9E48F-F847-0139-066F-276EAF0EA3D3}"/>
              </a:ext>
            </a:extLst>
          </p:cNvPr>
          <p:cNvSpPr txBox="1"/>
          <p:nvPr/>
        </p:nvSpPr>
        <p:spPr>
          <a:xfrm>
            <a:off x="856482" y="2227579"/>
            <a:ext cx="3453068" cy="584775"/>
          </a:xfrm>
          <a:prstGeom prst="rect">
            <a:avLst/>
          </a:prstGeom>
          <a:noFill/>
        </p:spPr>
        <p:txBody>
          <a:bodyPr wrap="square">
            <a:spAutoFit/>
          </a:bodyPr>
          <a:lstStyle/>
          <a:p>
            <a:pPr algn="ctr"/>
            <a:r>
              <a:rPr lang="en-GB" sz="1600" b="1" dirty="0">
                <a:solidFill>
                  <a:srgbClr val="212529"/>
                </a:solidFill>
                <a:latin typeface="Aptos" panose="020B0004020202020204" pitchFamily="34" charset="0"/>
              </a:rPr>
              <a:t>I CAN </a:t>
            </a:r>
            <a:r>
              <a:rPr lang="en-GB" sz="1600" b="1" u="sng" dirty="0">
                <a:solidFill>
                  <a:srgbClr val="212529"/>
                </a:solidFill>
                <a:latin typeface="Aptos" panose="020B0004020202020204" pitchFamily="34" charset="0"/>
              </a:rPr>
              <a:t>EXTEND</a:t>
            </a:r>
            <a:r>
              <a:rPr lang="en-GB" sz="1600" b="1" dirty="0">
                <a:solidFill>
                  <a:srgbClr val="212529"/>
                </a:solidFill>
                <a:latin typeface="Aptos" panose="020B0004020202020204" pitchFamily="34" charset="0"/>
              </a:rPr>
              <a:t> THE FUNCTIONALITIES OF A CLASS</a:t>
            </a:r>
          </a:p>
        </p:txBody>
      </p:sp>
      <p:pic>
        <p:nvPicPr>
          <p:cNvPr id="8" name="Picture 2">
            <a:extLst>
              <a:ext uri="{FF2B5EF4-FFF2-40B4-BE49-F238E27FC236}">
                <a16:creationId xmlns:a16="http://schemas.microsoft.com/office/drawing/2014/main" id="{60AB424A-C94C-91EB-CBB4-09369DF2E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113" y="3484144"/>
            <a:ext cx="1474601" cy="11089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undefined">
            <a:extLst>
              <a:ext uri="{FF2B5EF4-FFF2-40B4-BE49-F238E27FC236}">
                <a16:creationId xmlns:a16="http://schemas.microsoft.com/office/drawing/2014/main" id="{114A16B0-90C2-199C-14B1-BA164B9F3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861" y="3413444"/>
            <a:ext cx="2097067" cy="11796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3947EB54-0127-5A01-13FF-416AB28ED448}"/>
              </a:ext>
            </a:extLst>
          </p:cNvPr>
          <p:cNvCxnSpPr>
            <a:cxnSpLocks/>
          </p:cNvCxnSpPr>
          <p:nvPr/>
        </p:nvCxnSpPr>
        <p:spPr>
          <a:xfrm>
            <a:off x="4121466" y="4130887"/>
            <a:ext cx="6404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933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2836E-3FDB-B13C-BE78-9C893282BD6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24408C3-91C6-BFD0-183B-A4A7B53C1564}"/>
              </a:ext>
            </a:extLst>
          </p:cNvPr>
          <p:cNvSpPr txBox="1"/>
          <p:nvPr/>
        </p:nvSpPr>
        <p:spPr>
          <a:xfrm>
            <a:off x="381000" y="361950"/>
            <a:ext cx="4925836" cy="430887"/>
          </a:xfrm>
          <a:prstGeom prst="rect">
            <a:avLst/>
          </a:prstGeom>
          <a:noFill/>
        </p:spPr>
        <p:txBody>
          <a:bodyPr wrap="none" rtlCol="0">
            <a:spAutoFit/>
          </a:bodyPr>
          <a:lstStyle/>
          <a:p>
            <a:r>
              <a:rPr lang="en-IT" sz="2200" b="1" dirty="0"/>
              <a:t>OBJECT AND CLASSES BASIC PROPERTIES</a:t>
            </a:r>
            <a:endParaRPr lang="it-IT" sz="2200" b="1" dirty="0"/>
          </a:p>
        </p:txBody>
      </p:sp>
      <p:grpSp>
        <p:nvGrpSpPr>
          <p:cNvPr id="33" name="Group 32">
            <a:extLst>
              <a:ext uri="{FF2B5EF4-FFF2-40B4-BE49-F238E27FC236}">
                <a16:creationId xmlns:a16="http://schemas.microsoft.com/office/drawing/2014/main" id="{A08A8BBA-25FB-53EB-4A97-3ED780093F91}"/>
              </a:ext>
            </a:extLst>
          </p:cNvPr>
          <p:cNvGrpSpPr/>
          <p:nvPr/>
        </p:nvGrpSpPr>
        <p:grpSpPr>
          <a:xfrm>
            <a:off x="7056316" y="2216395"/>
            <a:ext cx="1461034" cy="654427"/>
            <a:chOff x="7910662" y="5119293"/>
            <a:chExt cx="1957129" cy="876638"/>
          </a:xfrm>
        </p:grpSpPr>
        <p:sp>
          <p:nvSpPr>
            <p:cNvPr id="34" name="Oval 33">
              <a:extLst>
                <a:ext uri="{FF2B5EF4-FFF2-40B4-BE49-F238E27FC236}">
                  <a16:creationId xmlns:a16="http://schemas.microsoft.com/office/drawing/2014/main" id="{0B8E7248-8B61-FC29-475C-3BADE544C47B}"/>
                </a:ext>
              </a:extLst>
            </p:cNvPr>
            <p:cNvSpPr/>
            <p:nvPr/>
          </p:nvSpPr>
          <p:spPr>
            <a:xfrm>
              <a:off x="7910662" y="5119293"/>
              <a:ext cx="866067" cy="8710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5" name="Oval 34">
              <a:extLst>
                <a:ext uri="{FF2B5EF4-FFF2-40B4-BE49-F238E27FC236}">
                  <a16:creationId xmlns:a16="http://schemas.microsoft.com/office/drawing/2014/main" id="{F4BA72C3-3277-1970-80E8-A0C7065B6616}"/>
                </a:ext>
              </a:extLst>
            </p:cNvPr>
            <p:cNvSpPr/>
            <p:nvPr/>
          </p:nvSpPr>
          <p:spPr>
            <a:xfrm>
              <a:off x="7976848" y="5527721"/>
              <a:ext cx="244711" cy="25489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36" name="Oval 35">
              <a:extLst>
                <a:ext uri="{FF2B5EF4-FFF2-40B4-BE49-F238E27FC236}">
                  <a16:creationId xmlns:a16="http://schemas.microsoft.com/office/drawing/2014/main" id="{BD4C699F-A100-A258-57BB-9D02B48C9B38}"/>
                </a:ext>
              </a:extLst>
            </p:cNvPr>
            <p:cNvSpPr/>
            <p:nvPr/>
          </p:nvSpPr>
          <p:spPr>
            <a:xfrm>
              <a:off x="8309951" y="5655169"/>
              <a:ext cx="244711" cy="25489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T"/>
            </a:p>
          </p:txBody>
        </p:sp>
        <p:sp>
          <p:nvSpPr>
            <p:cNvPr id="37" name="Oval 36">
              <a:extLst>
                <a:ext uri="{FF2B5EF4-FFF2-40B4-BE49-F238E27FC236}">
                  <a16:creationId xmlns:a16="http://schemas.microsoft.com/office/drawing/2014/main" id="{D49AE9A5-F8C5-6BB8-18EF-E59A5618ACFA}"/>
                </a:ext>
              </a:extLst>
            </p:cNvPr>
            <p:cNvSpPr/>
            <p:nvPr/>
          </p:nvSpPr>
          <p:spPr>
            <a:xfrm>
              <a:off x="9001724" y="5124881"/>
              <a:ext cx="866067" cy="8710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8" name="Oval 37">
              <a:extLst>
                <a:ext uri="{FF2B5EF4-FFF2-40B4-BE49-F238E27FC236}">
                  <a16:creationId xmlns:a16="http://schemas.microsoft.com/office/drawing/2014/main" id="{818105B8-9A5D-FCDC-0147-3F596987D46C}"/>
                </a:ext>
              </a:extLst>
            </p:cNvPr>
            <p:cNvSpPr/>
            <p:nvPr/>
          </p:nvSpPr>
          <p:spPr>
            <a:xfrm>
              <a:off x="9067910" y="5533309"/>
              <a:ext cx="244711" cy="254896"/>
            </a:xfrm>
            <a:prstGeom prst="ellipse">
              <a:avLst/>
            </a:prstGeom>
            <a:solidFill>
              <a:schemeClr val="accent2"/>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39" name="Oval 38">
              <a:extLst>
                <a:ext uri="{FF2B5EF4-FFF2-40B4-BE49-F238E27FC236}">
                  <a16:creationId xmlns:a16="http://schemas.microsoft.com/office/drawing/2014/main" id="{83F51DE2-EF3E-FC27-4911-98056623AF03}"/>
                </a:ext>
              </a:extLst>
            </p:cNvPr>
            <p:cNvSpPr/>
            <p:nvPr/>
          </p:nvSpPr>
          <p:spPr>
            <a:xfrm>
              <a:off x="9401013" y="5660757"/>
              <a:ext cx="244711" cy="25489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T"/>
            </a:p>
          </p:txBody>
        </p:sp>
      </p:grpSp>
      <p:sp>
        <p:nvSpPr>
          <p:cNvPr id="40" name="TextBox 39">
            <a:extLst>
              <a:ext uri="{FF2B5EF4-FFF2-40B4-BE49-F238E27FC236}">
                <a16:creationId xmlns:a16="http://schemas.microsoft.com/office/drawing/2014/main" id="{8FA2BD96-E013-7E05-C568-29832EA6C830}"/>
              </a:ext>
            </a:extLst>
          </p:cNvPr>
          <p:cNvSpPr txBox="1"/>
          <p:nvPr/>
        </p:nvSpPr>
        <p:spPr>
          <a:xfrm>
            <a:off x="6870302" y="2977650"/>
            <a:ext cx="1647048" cy="338554"/>
          </a:xfrm>
          <a:prstGeom prst="rect">
            <a:avLst/>
          </a:prstGeom>
          <a:noFill/>
        </p:spPr>
        <p:txBody>
          <a:bodyPr wrap="square">
            <a:spAutoFit/>
          </a:bodyPr>
          <a:lstStyle/>
          <a:p>
            <a:pPr algn="ctr"/>
            <a:r>
              <a:rPr lang="en-GB" sz="1600" b="1" i="0" dirty="0">
                <a:solidFill>
                  <a:srgbClr val="212529"/>
                </a:solidFill>
                <a:effectLst/>
                <a:latin typeface="Aptos" panose="020B0004020202020204" pitchFamily="34" charset="0"/>
              </a:rPr>
              <a:t>Polymorphism</a:t>
            </a:r>
          </a:p>
        </p:txBody>
      </p:sp>
      <p:sp>
        <p:nvSpPr>
          <p:cNvPr id="6" name="TextBox 5">
            <a:extLst>
              <a:ext uri="{FF2B5EF4-FFF2-40B4-BE49-F238E27FC236}">
                <a16:creationId xmlns:a16="http://schemas.microsoft.com/office/drawing/2014/main" id="{DC6E6634-8F17-FB0B-ECFD-34833571359E}"/>
              </a:ext>
            </a:extLst>
          </p:cNvPr>
          <p:cNvSpPr txBox="1"/>
          <p:nvPr/>
        </p:nvSpPr>
        <p:spPr>
          <a:xfrm>
            <a:off x="1908997" y="2324048"/>
            <a:ext cx="3530905" cy="584775"/>
          </a:xfrm>
          <a:prstGeom prst="rect">
            <a:avLst/>
          </a:prstGeom>
          <a:noFill/>
        </p:spPr>
        <p:txBody>
          <a:bodyPr wrap="square">
            <a:spAutoFit/>
          </a:bodyPr>
          <a:lstStyle/>
          <a:p>
            <a:pPr algn="ctr"/>
            <a:r>
              <a:rPr lang="en-GB" sz="1600" b="1" i="0" dirty="0">
                <a:solidFill>
                  <a:srgbClr val="212529"/>
                </a:solidFill>
                <a:effectLst/>
                <a:latin typeface="Aptos" panose="020B0004020202020204" pitchFamily="34" charset="0"/>
              </a:rPr>
              <a:t>I CAN </a:t>
            </a:r>
            <a:r>
              <a:rPr lang="en-GB" sz="1600" b="1" i="0" u="sng" dirty="0">
                <a:solidFill>
                  <a:srgbClr val="212529"/>
                </a:solidFill>
                <a:effectLst/>
                <a:latin typeface="Aptos" panose="020B0004020202020204" pitchFamily="34" charset="0"/>
              </a:rPr>
              <a:t>OVERRIDE</a:t>
            </a:r>
            <a:r>
              <a:rPr lang="en-GB" sz="1600" b="1" i="0" dirty="0">
                <a:solidFill>
                  <a:srgbClr val="212529"/>
                </a:solidFill>
                <a:effectLst/>
                <a:latin typeface="Aptos" panose="020B0004020202020204" pitchFamily="34" charset="0"/>
              </a:rPr>
              <a:t> THE FUNCTIONALITIES OF A CLASS</a:t>
            </a:r>
          </a:p>
        </p:txBody>
      </p:sp>
      <p:pic>
        <p:nvPicPr>
          <p:cNvPr id="12" name="Picture 4" descr="undefined">
            <a:extLst>
              <a:ext uri="{FF2B5EF4-FFF2-40B4-BE49-F238E27FC236}">
                <a16:creationId xmlns:a16="http://schemas.microsoft.com/office/drawing/2014/main" id="{D409B659-BEDA-BB67-B79D-EFCB7EACB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457" y="3488745"/>
            <a:ext cx="1123950" cy="127506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F30EAAAB-1AE4-2E6D-8BB6-36F3CC1655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3672650"/>
            <a:ext cx="1474601" cy="1108900"/>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a:extLst>
              <a:ext uri="{FF2B5EF4-FFF2-40B4-BE49-F238E27FC236}">
                <a16:creationId xmlns:a16="http://schemas.microsoft.com/office/drawing/2014/main" id="{7B5C6909-3599-3894-1205-2A5ACDB4A8AA}"/>
              </a:ext>
            </a:extLst>
          </p:cNvPr>
          <p:cNvCxnSpPr>
            <a:cxnSpLocks/>
          </p:cNvCxnSpPr>
          <p:nvPr/>
        </p:nvCxnSpPr>
        <p:spPr>
          <a:xfrm>
            <a:off x="3601996" y="4180687"/>
            <a:ext cx="6404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9518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9D927-36BA-0B6F-4247-C3455A46B4A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4805DF1-FF47-6BF5-1223-BF51DFC59B9C}"/>
              </a:ext>
            </a:extLst>
          </p:cNvPr>
          <p:cNvSpPr txBox="1"/>
          <p:nvPr/>
        </p:nvSpPr>
        <p:spPr>
          <a:xfrm>
            <a:off x="381000" y="361950"/>
            <a:ext cx="6797245" cy="430887"/>
          </a:xfrm>
          <a:prstGeom prst="rect">
            <a:avLst/>
          </a:prstGeom>
          <a:noFill/>
        </p:spPr>
        <p:txBody>
          <a:bodyPr wrap="none" rtlCol="0">
            <a:spAutoFit/>
          </a:bodyPr>
          <a:lstStyle/>
          <a:p>
            <a:r>
              <a:rPr lang="en-IT" sz="2200" b="1" dirty="0"/>
              <a:t>WORKING TOGETHER – DEFINE CLASSES WITHOUT CODE</a:t>
            </a:r>
            <a:endParaRPr lang="it-IT" sz="2200" b="1" dirty="0"/>
          </a:p>
        </p:txBody>
      </p:sp>
      <p:sp>
        <p:nvSpPr>
          <p:cNvPr id="2" name="Oval 1">
            <a:extLst>
              <a:ext uri="{FF2B5EF4-FFF2-40B4-BE49-F238E27FC236}">
                <a16:creationId xmlns:a16="http://schemas.microsoft.com/office/drawing/2014/main" id="{6F07AEAD-06DE-DF46-2845-5F63F0F87611}"/>
              </a:ext>
            </a:extLst>
          </p:cNvPr>
          <p:cNvSpPr/>
          <p:nvPr/>
        </p:nvSpPr>
        <p:spPr>
          <a:xfrm>
            <a:off x="948321" y="1047750"/>
            <a:ext cx="838200" cy="8430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sz="1200" dirty="0"/>
              <a:t>CLASS</a:t>
            </a:r>
          </a:p>
        </p:txBody>
      </p:sp>
      <p:sp>
        <p:nvSpPr>
          <p:cNvPr id="5" name="Oval 4">
            <a:extLst>
              <a:ext uri="{FF2B5EF4-FFF2-40B4-BE49-F238E27FC236}">
                <a16:creationId xmlns:a16="http://schemas.microsoft.com/office/drawing/2014/main" id="{487DEA32-BF37-42B4-1AB8-7277F475063E}"/>
              </a:ext>
            </a:extLst>
          </p:cNvPr>
          <p:cNvSpPr/>
          <p:nvPr/>
        </p:nvSpPr>
        <p:spPr>
          <a:xfrm>
            <a:off x="1639645" y="1239285"/>
            <a:ext cx="182681" cy="19028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7" name="Oval 6">
            <a:extLst>
              <a:ext uri="{FF2B5EF4-FFF2-40B4-BE49-F238E27FC236}">
                <a16:creationId xmlns:a16="http://schemas.microsoft.com/office/drawing/2014/main" id="{FC06F09B-F76D-6909-3F69-777C1D6929CB}"/>
              </a:ext>
            </a:extLst>
          </p:cNvPr>
          <p:cNvSpPr/>
          <p:nvPr/>
        </p:nvSpPr>
        <p:spPr>
          <a:xfrm>
            <a:off x="1639645" y="1582400"/>
            <a:ext cx="182681" cy="190285"/>
          </a:xfrm>
          <a:prstGeom prst="ellipse">
            <a:avLst/>
          </a:prstGeom>
          <a:solidFill>
            <a:schemeClr val="accent2"/>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9" name="TextBox 8">
            <a:extLst>
              <a:ext uri="{FF2B5EF4-FFF2-40B4-BE49-F238E27FC236}">
                <a16:creationId xmlns:a16="http://schemas.microsoft.com/office/drawing/2014/main" id="{34B6401F-8AF8-BB66-E7FE-92C945980E21}"/>
              </a:ext>
            </a:extLst>
          </p:cNvPr>
          <p:cNvSpPr txBox="1"/>
          <p:nvPr/>
        </p:nvSpPr>
        <p:spPr>
          <a:xfrm>
            <a:off x="1908625" y="1539042"/>
            <a:ext cx="1559820" cy="276999"/>
          </a:xfrm>
          <a:prstGeom prst="rect">
            <a:avLst/>
          </a:prstGeom>
          <a:noFill/>
        </p:spPr>
        <p:txBody>
          <a:bodyPr wrap="square">
            <a:spAutoFit/>
          </a:bodyPr>
          <a:lstStyle/>
          <a:p>
            <a:r>
              <a:rPr lang="en-IT" sz="1200" b="1" dirty="0"/>
              <a:t>METHOD SIGNATURE</a:t>
            </a:r>
          </a:p>
        </p:txBody>
      </p:sp>
      <p:sp>
        <p:nvSpPr>
          <p:cNvPr id="10" name="TextBox 9">
            <a:extLst>
              <a:ext uri="{FF2B5EF4-FFF2-40B4-BE49-F238E27FC236}">
                <a16:creationId xmlns:a16="http://schemas.microsoft.com/office/drawing/2014/main" id="{7759B0DD-14B2-E971-B6ED-4F8574860188}"/>
              </a:ext>
            </a:extLst>
          </p:cNvPr>
          <p:cNvSpPr txBox="1"/>
          <p:nvPr/>
        </p:nvSpPr>
        <p:spPr>
          <a:xfrm>
            <a:off x="1908625" y="1192263"/>
            <a:ext cx="1732418" cy="276999"/>
          </a:xfrm>
          <a:prstGeom prst="rect">
            <a:avLst/>
          </a:prstGeom>
          <a:noFill/>
        </p:spPr>
        <p:txBody>
          <a:bodyPr wrap="square">
            <a:spAutoFit/>
          </a:bodyPr>
          <a:lstStyle/>
          <a:p>
            <a:r>
              <a:rPr lang="en-IT" sz="1200" b="1" dirty="0"/>
              <a:t>METHOD SIGNATURE</a:t>
            </a:r>
          </a:p>
        </p:txBody>
      </p:sp>
      <p:sp>
        <p:nvSpPr>
          <p:cNvPr id="13" name="Oval 12">
            <a:extLst>
              <a:ext uri="{FF2B5EF4-FFF2-40B4-BE49-F238E27FC236}">
                <a16:creationId xmlns:a16="http://schemas.microsoft.com/office/drawing/2014/main" id="{2F9E55DB-3A89-6CD6-6C5E-E49E85CD8829}"/>
              </a:ext>
            </a:extLst>
          </p:cNvPr>
          <p:cNvSpPr/>
          <p:nvPr/>
        </p:nvSpPr>
        <p:spPr>
          <a:xfrm>
            <a:off x="4362663" y="1047750"/>
            <a:ext cx="838200" cy="8430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sz="1200" dirty="0"/>
              <a:t>CLASS</a:t>
            </a:r>
          </a:p>
        </p:txBody>
      </p:sp>
      <p:cxnSp>
        <p:nvCxnSpPr>
          <p:cNvPr id="21" name="Straight Arrow Connector 20">
            <a:extLst>
              <a:ext uri="{FF2B5EF4-FFF2-40B4-BE49-F238E27FC236}">
                <a16:creationId xmlns:a16="http://schemas.microsoft.com/office/drawing/2014/main" id="{F86D7B43-F380-4673-C1EF-7F20831DB158}"/>
              </a:ext>
            </a:extLst>
          </p:cNvPr>
          <p:cNvCxnSpPr>
            <a:cxnSpLocks/>
            <a:stCxn id="13" idx="1"/>
            <a:endCxn id="10" idx="3"/>
          </p:cNvCxnSpPr>
          <p:nvPr/>
        </p:nvCxnSpPr>
        <p:spPr>
          <a:xfrm flipH="1">
            <a:off x="3641043" y="1171208"/>
            <a:ext cx="844372" cy="1595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6DB6D33-1C3E-E5CD-6783-26BC018575DE}"/>
              </a:ext>
            </a:extLst>
          </p:cNvPr>
          <p:cNvCxnSpPr>
            <a:cxnSpLocks/>
            <a:stCxn id="13" idx="3"/>
          </p:cNvCxnSpPr>
          <p:nvPr/>
        </p:nvCxnSpPr>
        <p:spPr>
          <a:xfrm flipH="1" flipV="1">
            <a:off x="3643638" y="1662177"/>
            <a:ext cx="841777" cy="1051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184FEE87-78DC-9BD8-EEAE-E61D6C6ABAE2}"/>
              </a:ext>
            </a:extLst>
          </p:cNvPr>
          <p:cNvSpPr/>
          <p:nvPr/>
        </p:nvSpPr>
        <p:spPr>
          <a:xfrm>
            <a:off x="5109522" y="1237543"/>
            <a:ext cx="182681" cy="19028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T" dirty="0"/>
          </a:p>
        </p:txBody>
      </p:sp>
      <p:sp>
        <p:nvSpPr>
          <p:cNvPr id="26" name="Oval 25">
            <a:extLst>
              <a:ext uri="{FF2B5EF4-FFF2-40B4-BE49-F238E27FC236}">
                <a16:creationId xmlns:a16="http://schemas.microsoft.com/office/drawing/2014/main" id="{6D35CDAF-FFA2-1145-C1D8-25E7641D8CB0}"/>
              </a:ext>
            </a:extLst>
          </p:cNvPr>
          <p:cNvSpPr/>
          <p:nvPr/>
        </p:nvSpPr>
        <p:spPr>
          <a:xfrm>
            <a:off x="5109522" y="1580658"/>
            <a:ext cx="182681" cy="19028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T" dirty="0"/>
          </a:p>
        </p:txBody>
      </p:sp>
      <p:sp>
        <p:nvSpPr>
          <p:cNvPr id="27" name="TextBox 26">
            <a:extLst>
              <a:ext uri="{FF2B5EF4-FFF2-40B4-BE49-F238E27FC236}">
                <a16:creationId xmlns:a16="http://schemas.microsoft.com/office/drawing/2014/main" id="{BA8F53D5-53BD-1963-6CA2-4AE62EEB3AAC}"/>
              </a:ext>
            </a:extLst>
          </p:cNvPr>
          <p:cNvSpPr txBox="1"/>
          <p:nvPr/>
        </p:nvSpPr>
        <p:spPr>
          <a:xfrm>
            <a:off x="948321" y="2597021"/>
            <a:ext cx="7430466" cy="1077218"/>
          </a:xfrm>
          <a:prstGeom prst="rect">
            <a:avLst/>
          </a:prstGeom>
          <a:noFill/>
        </p:spPr>
        <p:txBody>
          <a:bodyPr wrap="square">
            <a:spAutoFit/>
          </a:bodyPr>
          <a:lstStyle/>
          <a:p>
            <a:r>
              <a:rPr lang="en-IT" sz="1600" b="1" i="1" dirty="0">
                <a:latin typeface="Courier New" panose="02070309020205020404" pitchFamily="49" charset="0"/>
                <a:cs typeface="Courier New" panose="02070309020205020404" pitchFamily="49" charset="0"/>
              </a:rPr>
              <a:t>METHOD SIGNATURE:</a:t>
            </a:r>
          </a:p>
          <a:p>
            <a:r>
              <a:rPr lang="en-IT" sz="1600" b="1" dirty="0">
                <a:latin typeface="Courier New" panose="02070309020205020404" pitchFamily="49" charset="0"/>
                <a:cs typeface="Courier New" panose="02070309020205020404" pitchFamily="49" charset="0"/>
              </a:rPr>
              <a:t>	def NAME(param1: type, param2: type, …)-&gt; return type</a:t>
            </a:r>
          </a:p>
          <a:p>
            <a:r>
              <a:rPr lang="en-IT" sz="1600" b="1" i="1" dirty="0">
                <a:latin typeface="Courier New" panose="02070309020205020404" pitchFamily="49" charset="0"/>
                <a:cs typeface="Courier New" panose="02070309020205020404" pitchFamily="49" charset="0"/>
              </a:rPr>
              <a:t>Brief description:</a:t>
            </a:r>
          </a:p>
          <a:p>
            <a:r>
              <a:rPr lang="en-IT" sz="1600" b="1" dirty="0">
                <a:latin typeface="Courier New" panose="02070309020205020404" pitchFamily="49" charset="0"/>
                <a:cs typeface="Courier New" panose="02070309020205020404" pitchFamily="49" charset="0"/>
              </a:rPr>
              <a:t>	What this function does.</a:t>
            </a:r>
          </a:p>
        </p:txBody>
      </p:sp>
    </p:spTree>
    <p:extLst>
      <p:ext uri="{BB962C8B-B14F-4D97-AF65-F5344CB8AC3E}">
        <p14:creationId xmlns:p14="http://schemas.microsoft.com/office/powerpoint/2010/main" val="2714850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AB70D-6B84-AC88-C696-4865C2F198D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52ED084-1124-983F-7D47-07EA0B5E56BD}"/>
              </a:ext>
            </a:extLst>
          </p:cNvPr>
          <p:cNvSpPr txBox="1"/>
          <p:nvPr/>
        </p:nvSpPr>
        <p:spPr>
          <a:xfrm>
            <a:off x="381000" y="361950"/>
            <a:ext cx="5862246" cy="430887"/>
          </a:xfrm>
          <a:prstGeom prst="rect">
            <a:avLst/>
          </a:prstGeom>
          <a:noFill/>
        </p:spPr>
        <p:txBody>
          <a:bodyPr wrap="none" rtlCol="0">
            <a:spAutoFit/>
          </a:bodyPr>
          <a:lstStyle/>
          <a:p>
            <a:r>
              <a:rPr lang="en-IT" sz="2200" b="1" dirty="0"/>
              <a:t>WORKING TOGETHER – GIT PULLING REQUESTS</a:t>
            </a:r>
            <a:endParaRPr lang="it-IT" sz="2200" b="1" dirty="0"/>
          </a:p>
        </p:txBody>
      </p:sp>
      <p:pic>
        <p:nvPicPr>
          <p:cNvPr id="6" name="Picture 5">
            <a:extLst>
              <a:ext uri="{FF2B5EF4-FFF2-40B4-BE49-F238E27FC236}">
                <a16:creationId xmlns:a16="http://schemas.microsoft.com/office/drawing/2014/main" id="{C1FB2A20-EA09-4D9E-3D26-1CDE0304F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208084"/>
            <a:ext cx="7360104" cy="685800"/>
          </a:xfrm>
          <a:prstGeom prst="rect">
            <a:avLst/>
          </a:prstGeom>
        </p:spPr>
      </p:pic>
      <p:pic>
        <p:nvPicPr>
          <p:cNvPr id="11" name="Picture 10" descr="A screenshot of a phone&#10;&#10;AI-generated content may be incorrect.">
            <a:extLst>
              <a:ext uri="{FF2B5EF4-FFF2-40B4-BE49-F238E27FC236}">
                <a16:creationId xmlns:a16="http://schemas.microsoft.com/office/drawing/2014/main" id="{CBE7D93E-C26D-334A-32B7-E161BD20FC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438205"/>
            <a:ext cx="4089400" cy="2717800"/>
          </a:xfrm>
          <a:prstGeom prst="rect">
            <a:avLst/>
          </a:prstGeom>
        </p:spPr>
      </p:pic>
      <p:sp>
        <p:nvSpPr>
          <p:cNvPr id="16" name="TextBox 15">
            <a:extLst>
              <a:ext uri="{FF2B5EF4-FFF2-40B4-BE49-F238E27FC236}">
                <a16:creationId xmlns:a16="http://schemas.microsoft.com/office/drawing/2014/main" id="{D333F4BB-6583-B870-EE76-4A7557BFCA9B}"/>
              </a:ext>
            </a:extLst>
          </p:cNvPr>
          <p:cNvSpPr txBox="1"/>
          <p:nvPr/>
        </p:nvSpPr>
        <p:spPr>
          <a:xfrm>
            <a:off x="990600" y="853430"/>
            <a:ext cx="6477000" cy="584775"/>
          </a:xfrm>
          <a:prstGeom prst="rect">
            <a:avLst/>
          </a:prstGeom>
          <a:noFill/>
        </p:spPr>
        <p:txBody>
          <a:bodyPr wrap="square">
            <a:spAutoFit/>
          </a:bodyPr>
          <a:lstStyle/>
          <a:p>
            <a:r>
              <a:rPr lang="en-IT" sz="1600" b="1" i="1" dirty="0">
                <a:latin typeface="Courier New" panose="02070309020205020404" pitchFamily="49" charset="0"/>
                <a:cs typeface="Courier New" panose="02070309020205020404" pitchFamily="49" charset="0"/>
              </a:rPr>
              <a:t>1. CREATE A NEW BRANCH FROM THE MAIN</a:t>
            </a:r>
          </a:p>
          <a:p>
            <a:r>
              <a:rPr lang="en-IT" sz="1600" b="1" i="1" dirty="0">
                <a:latin typeface="Courier New" panose="02070309020205020404" pitchFamily="49" charset="0"/>
                <a:cs typeface="Courier New" panose="02070309020205020404" pitchFamily="49" charset="0"/>
              </a:rPr>
              <a:t>CALL IT LIKE new_feature/category</a:t>
            </a:r>
          </a:p>
        </p:txBody>
      </p:sp>
      <p:pic>
        <p:nvPicPr>
          <p:cNvPr id="17" name="Picture 16" descr="A screenshot of a computer&#10;&#10;AI-generated content may be incorrect.">
            <a:extLst>
              <a:ext uri="{FF2B5EF4-FFF2-40B4-BE49-F238E27FC236}">
                <a16:creationId xmlns:a16="http://schemas.microsoft.com/office/drawing/2014/main" id="{B3AFDD0F-530E-2553-5066-A86DE1524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438205"/>
            <a:ext cx="3835400" cy="2247900"/>
          </a:xfrm>
          <a:prstGeom prst="rect">
            <a:avLst/>
          </a:prstGeom>
        </p:spPr>
      </p:pic>
    </p:spTree>
    <p:extLst>
      <p:ext uri="{BB962C8B-B14F-4D97-AF65-F5344CB8AC3E}">
        <p14:creationId xmlns:p14="http://schemas.microsoft.com/office/powerpoint/2010/main" val="11492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EFF11-F7F4-59C6-571A-88D6E61C734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4253936-B98F-2948-3E3C-523CC4D16BF0}"/>
              </a:ext>
            </a:extLst>
          </p:cNvPr>
          <p:cNvSpPr txBox="1"/>
          <p:nvPr/>
        </p:nvSpPr>
        <p:spPr>
          <a:xfrm>
            <a:off x="381000" y="361950"/>
            <a:ext cx="5711564" cy="430887"/>
          </a:xfrm>
          <a:prstGeom prst="rect">
            <a:avLst/>
          </a:prstGeom>
          <a:noFill/>
        </p:spPr>
        <p:txBody>
          <a:bodyPr wrap="none" rtlCol="0">
            <a:spAutoFit/>
          </a:bodyPr>
          <a:lstStyle/>
          <a:p>
            <a:r>
              <a:rPr lang="en-IT" sz="2200" b="1" dirty="0"/>
              <a:t>WORKING TOGETHER – GIT PULLING REQUESTS</a:t>
            </a:r>
            <a:endParaRPr lang="it-IT" sz="2200" b="1" dirty="0"/>
          </a:p>
        </p:txBody>
      </p:sp>
      <p:sp>
        <p:nvSpPr>
          <p:cNvPr id="16" name="TextBox 15">
            <a:extLst>
              <a:ext uri="{FF2B5EF4-FFF2-40B4-BE49-F238E27FC236}">
                <a16:creationId xmlns:a16="http://schemas.microsoft.com/office/drawing/2014/main" id="{C36C6055-8CCB-DCAC-CA64-75ADF15E18E4}"/>
              </a:ext>
            </a:extLst>
          </p:cNvPr>
          <p:cNvSpPr txBox="1"/>
          <p:nvPr/>
        </p:nvSpPr>
        <p:spPr>
          <a:xfrm>
            <a:off x="4114800" y="805001"/>
            <a:ext cx="4343400" cy="1077218"/>
          </a:xfrm>
          <a:prstGeom prst="rect">
            <a:avLst/>
          </a:prstGeom>
          <a:noFill/>
        </p:spPr>
        <p:txBody>
          <a:bodyPr wrap="square">
            <a:spAutoFit/>
          </a:bodyPr>
          <a:lstStyle/>
          <a:p>
            <a:r>
              <a:rPr lang="en-IT" sz="1600" b="1" i="1" dirty="0">
                <a:latin typeface="Courier New" panose="02070309020205020404" pitchFamily="49" charset="0"/>
                <a:cs typeface="Courier New" panose="02070309020205020404" pitchFamily="49" charset="0"/>
              </a:rPr>
              <a:t>2. CHECKOUT IN THAT BRANCH, create/edit</a:t>
            </a:r>
          </a:p>
          <a:p>
            <a:r>
              <a:rPr lang="en-IT" sz="1600" b="1" i="1" dirty="0">
                <a:latin typeface="Courier New" panose="02070309020205020404" pitchFamily="49" charset="0"/>
                <a:cs typeface="Courier New" panose="02070309020205020404" pitchFamily="49" charset="0"/>
              </a:rPr>
              <a:t>and TEST the new branch and then COMMIT and PUSH!</a:t>
            </a:r>
          </a:p>
        </p:txBody>
      </p:sp>
      <p:pic>
        <p:nvPicPr>
          <p:cNvPr id="4" name="Picture 3" descr="A screenshot of a computer&#10;&#10;AI-generated content may be incorrect.">
            <a:extLst>
              <a:ext uri="{FF2B5EF4-FFF2-40B4-BE49-F238E27FC236}">
                <a16:creationId xmlns:a16="http://schemas.microsoft.com/office/drawing/2014/main" id="{7391A78D-A603-AE69-1CB5-18744666A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510" y="805001"/>
            <a:ext cx="3721100" cy="208280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4A8869F7-C0CA-D1F1-5466-880302FFF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0831" y="1882219"/>
            <a:ext cx="3810000" cy="2882900"/>
          </a:xfrm>
          <a:prstGeom prst="rect">
            <a:avLst/>
          </a:prstGeom>
        </p:spPr>
      </p:pic>
    </p:spTree>
    <p:extLst>
      <p:ext uri="{BB962C8B-B14F-4D97-AF65-F5344CB8AC3E}">
        <p14:creationId xmlns:p14="http://schemas.microsoft.com/office/powerpoint/2010/main" val="1828704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6ED1F-F25B-E1B4-CC58-04AD3D8B66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C7C35C8-DC06-82A4-2B49-96EAF9D7367A}"/>
              </a:ext>
            </a:extLst>
          </p:cNvPr>
          <p:cNvSpPr txBox="1"/>
          <p:nvPr/>
        </p:nvSpPr>
        <p:spPr>
          <a:xfrm>
            <a:off x="381000" y="361950"/>
            <a:ext cx="5711564" cy="430887"/>
          </a:xfrm>
          <a:prstGeom prst="rect">
            <a:avLst/>
          </a:prstGeom>
          <a:noFill/>
        </p:spPr>
        <p:txBody>
          <a:bodyPr wrap="none" rtlCol="0">
            <a:spAutoFit/>
          </a:bodyPr>
          <a:lstStyle/>
          <a:p>
            <a:r>
              <a:rPr lang="en-IT" sz="2200" b="1" dirty="0"/>
              <a:t>WORKING TOGETHER – GIT PULLING REQUESTS</a:t>
            </a:r>
            <a:endParaRPr lang="it-IT" sz="2200" b="1" dirty="0"/>
          </a:p>
        </p:txBody>
      </p:sp>
      <p:sp>
        <p:nvSpPr>
          <p:cNvPr id="16" name="TextBox 15">
            <a:extLst>
              <a:ext uri="{FF2B5EF4-FFF2-40B4-BE49-F238E27FC236}">
                <a16:creationId xmlns:a16="http://schemas.microsoft.com/office/drawing/2014/main" id="{30E08D62-AA1D-FEDB-DDF0-AE07FA14B272}"/>
              </a:ext>
            </a:extLst>
          </p:cNvPr>
          <p:cNvSpPr txBox="1"/>
          <p:nvPr/>
        </p:nvSpPr>
        <p:spPr>
          <a:xfrm>
            <a:off x="342900" y="970806"/>
            <a:ext cx="7543800" cy="584775"/>
          </a:xfrm>
          <a:prstGeom prst="rect">
            <a:avLst/>
          </a:prstGeom>
          <a:noFill/>
        </p:spPr>
        <p:txBody>
          <a:bodyPr wrap="square">
            <a:spAutoFit/>
          </a:bodyPr>
          <a:lstStyle/>
          <a:p>
            <a:r>
              <a:rPr lang="en-IT" sz="1600" b="1" i="1" dirty="0">
                <a:latin typeface="Courier New" panose="02070309020205020404" pitchFamily="49" charset="0"/>
                <a:cs typeface="Courier New" panose="02070309020205020404" pitchFamily="49" charset="0"/>
              </a:rPr>
              <a:t>2. In github you get a notification of the branch, you can do “Compare and send a Pull request”</a:t>
            </a:r>
          </a:p>
        </p:txBody>
      </p:sp>
      <p:pic>
        <p:nvPicPr>
          <p:cNvPr id="5" name="Picture 4" descr="A screenshot of a computer&#10;&#10;AI-generated content may be incorrect.">
            <a:extLst>
              <a:ext uri="{FF2B5EF4-FFF2-40B4-BE49-F238E27FC236}">
                <a16:creationId xmlns:a16="http://schemas.microsoft.com/office/drawing/2014/main" id="{2E2D7A30-B9DB-5D2C-1F85-705621D26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733550"/>
            <a:ext cx="7772400" cy="3338276"/>
          </a:xfrm>
          <a:prstGeom prst="rect">
            <a:avLst/>
          </a:prstGeom>
        </p:spPr>
      </p:pic>
    </p:spTree>
    <p:extLst>
      <p:ext uri="{BB962C8B-B14F-4D97-AF65-F5344CB8AC3E}">
        <p14:creationId xmlns:p14="http://schemas.microsoft.com/office/powerpoint/2010/main" val="2957760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B2472-2879-4231-4FAD-9472B191907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1287C6C-F8A8-A105-99B7-4B8079B24A62}"/>
              </a:ext>
            </a:extLst>
          </p:cNvPr>
          <p:cNvSpPr txBox="1"/>
          <p:nvPr/>
        </p:nvSpPr>
        <p:spPr>
          <a:xfrm>
            <a:off x="381000" y="361950"/>
            <a:ext cx="5711564" cy="430887"/>
          </a:xfrm>
          <a:prstGeom prst="rect">
            <a:avLst/>
          </a:prstGeom>
          <a:noFill/>
        </p:spPr>
        <p:txBody>
          <a:bodyPr wrap="none" rtlCol="0">
            <a:spAutoFit/>
          </a:bodyPr>
          <a:lstStyle/>
          <a:p>
            <a:r>
              <a:rPr lang="en-IT" sz="2200" b="1" dirty="0"/>
              <a:t>WORKING TOGETHER – GIT PULLING REQUESTS</a:t>
            </a:r>
            <a:endParaRPr lang="it-IT" sz="2200" b="1" dirty="0"/>
          </a:p>
        </p:txBody>
      </p:sp>
      <p:sp>
        <p:nvSpPr>
          <p:cNvPr id="16" name="TextBox 15">
            <a:extLst>
              <a:ext uri="{FF2B5EF4-FFF2-40B4-BE49-F238E27FC236}">
                <a16:creationId xmlns:a16="http://schemas.microsoft.com/office/drawing/2014/main" id="{E2D87992-2FB9-BD07-0E72-9B32908F9FE3}"/>
              </a:ext>
            </a:extLst>
          </p:cNvPr>
          <p:cNvSpPr txBox="1"/>
          <p:nvPr/>
        </p:nvSpPr>
        <p:spPr>
          <a:xfrm>
            <a:off x="342900" y="970806"/>
            <a:ext cx="7543800" cy="584775"/>
          </a:xfrm>
          <a:prstGeom prst="rect">
            <a:avLst/>
          </a:prstGeom>
          <a:noFill/>
        </p:spPr>
        <p:txBody>
          <a:bodyPr wrap="square">
            <a:spAutoFit/>
          </a:bodyPr>
          <a:lstStyle/>
          <a:p>
            <a:r>
              <a:rPr lang="en-IT" sz="1600" b="1" i="1" dirty="0">
                <a:latin typeface="Courier New" panose="02070309020205020404" pitchFamily="49" charset="0"/>
                <a:cs typeface="Courier New" panose="02070309020205020404" pitchFamily="49" charset="0"/>
              </a:rPr>
              <a:t>2. In github you get a new Pull request, compare it and</a:t>
            </a:r>
          </a:p>
          <a:p>
            <a:r>
              <a:rPr lang="en-IT" sz="1600" b="1" i="1" dirty="0">
                <a:latin typeface="Courier New" panose="02070309020205020404" pitchFamily="49" charset="0"/>
                <a:cs typeface="Courier New" panose="02070309020205020404" pitchFamily="49" charset="0"/>
              </a:rPr>
              <a:t>check if there are some merge issue.</a:t>
            </a:r>
          </a:p>
        </p:txBody>
      </p:sp>
      <p:pic>
        <p:nvPicPr>
          <p:cNvPr id="9" name="Picture 8" descr="A screenshot of a computer&#10;&#10;AI-generated content may be incorrect.">
            <a:extLst>
              <a:ext uri="{FF2B5EF4-FFF2-40B4-BE49-F238E27FC236}">
                <a16:creationId xmlns:a16="http://schemas.microsoft.com/office/drawing/2014/main" id="{15F1AB20-89B8-10EC-8ABB-1BC5B1ED34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555581"/>
            <a:ext cx="6057900" cy="3576738"/>
          </a:xfrm>
          <a:prstGeom prst="rect">
            <a:avLst/>
          </a:prstGeom>
        </p:spPr>
      </p:pic>
    </p:spTree>
    <p:extLst>
      <p:ext uri="{BB962C8B-B14F-4D97-AF65-F5344CB8AC3E}">
        <p14:creationId xmlns:p14="http://schemas.microsoft.com/office/powerpoint/2010/main" val="257519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7B78E-B215-7B91-30D0-48800356FCF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8B6284F-7EDF-1B13-BAB9-64B9742FD4FE}"/>
              </a:ext>
            </a:extLst>
          </p:cNvPr>
          <p:cNvSpPr txBox="1"/>
          <p:nvPr/>
        </p:nvSpPr>
        <p:spPr>
          <a:xfrm>
            <a:off x="381000" y="361950"/>
            <a:ext cx="5711564" cy="430887"/>
          </a:xfrm>
          <a:prstGeom prst="rect">
            <a:avLst/>
          </a:prstGeom>
          <a:noFill/>
        </p:spPr>
        <p:txBody>
          <a:bodyPr wrap="none" rtlCol="0">
            <a:spAutoFit/>
          </a:bodyPr>
          <a:lstStyle/>
          <a:p>
            <a:r>
              <a:rPr lang="en-IT" sz="2200" b="1" dirty="0"/>
              <a:t>WORKING TOGETHER – GIT PULLING REQUESTS</a:t>
            </a:r>
            <a:endParaRPr lang="it-IT" sz="2200" b="1" dirty="0"/>
          </a:p>
        </p:txBody>
      </p:sp>
      <p:sp>
        <p:nvSpPr>
          <p:cNvPr id="16" name="TextBox 15">
            <a:extLst>
              <a:ext uri="{FF2B5EF4-FFF2-40B4-BE49-F238E27FC236}">
                <a16:creationId xmlns:a16="http://schemas.microsoft.com/office/drawing/2014/main" id="{060AA1E5-FFAA-55CD-4AC2-1DECDC723402}"/>
              </a:ext>
            </a:extLst>
          </p:cNvPr>
          <p:cNvSpPr txBox="1"/>
          <p:nvPr/>
        </p:nvSpPr>
        <p:spPr>
          <a:xfrm>
            <a:off x="342900" y="970806"/>
            <a:ext cx="7543800" cy="584775"/>
          </a:xfrm>
          <a:prstGeom prst="rect">
            <a:avLst/>
          </a:prstGeom>
          <a:noFill/>
        </p:spPr>
        <p:txBody>
          <a:bodyPr wrap="square">
            <a:spAutoFit/>
          </a:bodyPr>
          <a:lstStyle/>
          <a:p>
            <a:r>
              <a:rPr lang="en-IT" sz="1600" b="1" i="1" dirty="0">
                <a:latin typeface="Courier New" panose="02070309020205020404" pitchFamily="49" charset="0"/>
                <a:cs typeface="Courier New" panose="02070309020205020404" pitchFamily="49" charset="0"/>
              </a:rPr>
              <a:t>3. The CODE MANTAINER (e.g., the team leader) check, approve and merge the Pull Request</a:t>
            </a:r>
          </a:p>
        </p:txBody>
      </p:sp>
      <p:pic>
        <p:nvPicPr>
          <p:cNvPr id="2" name="Picture 1" descr="A screenshot of a computer&#10;&#10;AI-generated content may be incorrect.">
            <a:extLst>
              <a:ext uri="{FF2B5EF4-FFF2-40B4-BE49-F238E27FC236}">
                <a16:creationId xmlns:a16="http://schemas.microsoft.com/office/drawing/2014/main" id="{76B91759-0191-6B36-A3CA-4041E0834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90" y="1564991"/>
            <a:ext cx="3581400" cy="1621766"/>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0A6627F2-BE1B-0403-A2E1-63FF02C40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904" y="1564991"/>
            <a:ext cx="4310579" cy="2607703"/>
          </a:xfrm>
          <a:prstGeom prst="rect">
            <a:avLst/>
          </a:prstGeom>
        </p:spPr>
      </p:pic>
      <p:sp>
        <p:nvSpPr>
          <p:cNvPr id="13" name="TextBox 12">
            <a:extLst>
              <a:ext uri="{FF2B5EF4-FFF2-40B4-BE49-F238E27FC236}">
                <a16:creationId xmlns:a16="http://schemas.microsoft.com/office/drawing/2014/main" id="{95771308-345F-73F5-5714-C27428DD5843}"/>
              </a:ext>
            </a:extLst>
          </p:cNvPr>
          <p:cNvSpPr txBox="1"/>
          <p:nvPr/>
        </p:nvSpPr>
        <p:spPr>
          <a:xfrm>
            <a:off x="68516" y="1408079"/>
            <a:ext cx="274384" cy="338554"/>
          </a:xfrm>
          <a:prstGeom prst="rect">
            <a:avLst/>
          </a:prstGeom>
          <a:noFill/>
        </p:spPr>
        <p:txBody>
          <a:bodyPr wrap="square" rtlCol="0">
            <a:spAutoFit/>
          </a:bodyPr>
          <a:lstStyle/>
          <a:p>
            <a:r>
              <a:rPr lang="en-IT" sz="1600" b="1" dirty="0"/>
              <a:t>1</a:t>
            </a:r>
          </a:p>
        </p:txBody>
      </p:sp>
      <p:sp>
        <p:nvSpPr>
          <p:cNvPr id="14" name="TextBox 13">
            <a:extLst>
              <a:ext uri="{FF2B5EF4-FFF2-40B4-BE49-F238E27FC236}">
                <a16:creationId xmlns:a16="http://schemas.microsoft.com/office/drawing/2014/main" id="{7CFD7B2A-DB4C-A9CC-2DE0-D91E6105E00F}"/>
              </a:ext>
            </a:extLst>
          </p:cNvPr>
          <p:cNvSpPr txBox="1"/>
          <p:nvPr/>
        </p:nvSpPr>
        <p:spPr>
          <a:xfrm>
            <a:off x="4366635" y="1408079"/>
            <a:ext cx="274384" cy="338554"/>
          </a:xfrm>
          <a:prstGeom prst="rect">
            <a:avLst/>
          </a:prstGeom>
          <a:noFill/>
        </p:spPr>
        <p:txBody>
          <a:bodyPr wrap="square" rtlCol="0">
            <a:spAutoFit/>
          </a:bodyPr>
          <a:lstStyle/>
          <a:p>
            <a:r>
              <a:rPr lang="en-IT" sz="1600" b="1" dirty="0"/>
              <a:t>2</a:t>
            </a:r>
          </a:p>
        </p:txBody>
      </p:sp>
      <p:pic>
        <p:nvPicPr>
          <p:cNvPr id="17" name="Picture 16" descr="A screenshot of a computer&#10;&#10;AI-generated content may be incorrect.">
            <a:extLst>
              <a:ext uri="{FF2B5EF4-FFF2-40B4-BE49-F238E27FC236}">
                <a16:creationId xmlns:a16="http://schemas.microsoft.com/office/drawing/2014/main" id="{1AA35134-A81D-3D4A-C4AB-5626ACDEE2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 y="3580167"/>
            <a:ext cx="4270577" cy="1233215"/>
          </a:xfrm>
          <a:prstGeom prst="rect">
            <a:avLst/>
          </a:prstGeom>
        </p:spPr>
      </p:pic>
      <p:sp>
        <p:nvSpPr>
          <p:cNvPr id="18" name="TextBox 17">
            <a:extLst>
              <a:ext uri="{FF2B5EF4-FFF2-40B4-BE49-F238E27FC236}">
                <a16:creationId xmlns:a16="http://schemas.microsoft.com/office/drawing/2014/main" id="{E718ABEA-D84D-A202-6123-F8106313D99B}"/>
              </a:ext>
            </a:extLst>
          </p:cNvPr>
          <p:cNvSpPr txBox="1"/>
          <p:nvPr/>
        </p:nvSpPr>
        <p:spPr>
          <a:xfrm>
            <a:off x="106616" y="3459551"/>
            <a:ext cx="274384" cy="338554"/>
          </a:xfrm>
          <a:prstGeom prst="rect">
            <a:avLst/>
          </a:prstGeom>
          <a:noFill/>
        </p:spPr>
        <p:txBody>
          <a:bodyPr wrap="square" rtlCol="0">
            <a:spAutoFit/>
          </a:bodyPr>
          <a:lstStyle/>
          <a:p>
            <a:r>
              <a:rPr lang="en-IT" sz="1600" b="1" dirty="0"/>
              <a:t>3</a:t>
            </a:r>
          </a:p>
        </p:txBody>
      </p:sp>
    </p:spTree>
    <p:extLst>
      <p:ext uri="{BB962C8B-B14F-4D97-AF65-F5344CB8AC3E}">
        <p14:creationId xmlns:p14="http://schemas.microsoft.com/office/powerpoint/2010/main" val="1291431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D2E2E-9931-79D9-05BF-DB894073FC1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C2833E1-235B-B733-287B-8BEF922BDE43}"/>
              </a:ext>
            </a:extLst>
          </p:cNvPr>
          <p:cNvSpPr txBox="1"/>
          <p:nvPr/>
        </p:nvSpPr>
        <p:spPr>
          <a:xfrm>
            <a:off x="685800" y="514350"/>
            <a:ext cx="4238017" cy="1031051"/>
          </a:xfrm>
          <a:prstGeom prst="rect">
            <a:avLst/>
          </a:prstGeom>
          <a:noFill/>
        </p:spPr>
        <p:txBody>
          <a:bodyPr wrap="square">
            <a:spAutoFit/>
          </a:bodyPr>
          <a:lstStyle/>
          <a:p>
            <a:r>
              <a:rPr lang="en-GB" sz="2800" b="1" dirty="0">
                <a:solidFill>
                  <a:srgbClr val="333333"/>
                </a:solidFill>
                <a:latin typeface="Aptos" panose="020B0004020202020204" pitchFamily="34" charset="0"/>
              </a:rPr>
              <a:t>WHY?</a:t>
            </a:r>
            <a:endParaRPr lang="en-GB" sz="1650" b="1" dirty="0">
              <a:solidFill>
                <a:srgbClr val="333333"/>
              </a:solidFill>
              <a:latin typeface="Aptos" panose="020B0004020202020204" pitchFamily="34" charset="0"/>
            </a:endParaRPr>
          </a:p>
          <a:p>
            <a:pPr marL="285750" indent="-285750">
              <a:buFontTx/>
              <a:buChar char="-"/>
            </a:pPr>
            <a:r>
              <a:rPr lang="en-GB" sz="1650" b="1" dirty="0">
                <a:solidFill>
                  <a:srgbClr val="333333"/>
                </a:solidFill>
                <a:latin typeface="Aptos" panose="020B0004020202020204" pitchFamily="34" charset="0"/>
              </a:rPr>
              <a:t>Managing Events (1/2)</a:t>
            </a:r>
          </a:p>
          <a:p>
            <a:pPr marL="285750" indent="-285750">
              <a:buFontTx/>
              <a:buChar char="-"/>
            </a:pPr>
            <a:endParaRPr lang="en-GB" sz="1650" b="1" dirty="0">
              <a:solidFill>
                <a:srgbClr val="333333"/>
              </a:solidFill>
              <a:latin typeface="Aptos" panose="020B0004020202020204" pitchFamily="34" charset="0"/>
            </a:endParaRPr>
          </a:p>
        </p:txBody>
      </p:sp>
      <p:pic>
        <p:nvPicPr>
          <p:cNvPr id="1026" name="Picture 2">
            <a:extLst>
              <a:ext uri="{FF2B5EF4-FFF2-40B4-BE49-F238E27FC236}">
                <a16:creationId xmlns:a16="http://schemas.microsoft.com/office/drawing/2014/main" id="{F4028C33-F78D-C4B1-61DE-9FCB43B0A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80724"/>
            <a:ext cx="6725713" cy="32484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6D78768-0192-B675-7C8D-12DCCA8F7C21}"/>
              </a:ext>
            </a:extLst>
          </p:cNvPr>
          <p:cNvSpPr txBox="1"/>
          <p:nvPr/>
        </p:nvSpPr>
        <p:spPr>
          <a:xfrm>
            <a:off x="76200" y="4901308"/>
            <a:ext cx="4572000" cy="230832"/>
          </a:xfrm>
          <a:prstGeom prst="rect">
            <a:avLst/>
          </a:prstGeom>
          <a:noFill/>
        </p:spPr>
        <p:txBody>
          <a:bodyPr wrap="square">
            <a:spAutoFit/>
          </a:bodyPr>
          <a:lstStyle/>
          <a:p>
            <a:r>
              <a:rPr lang="en-IT" dirty="0"/>
              <a:t>https://docs.python.org/id/3.5/library/asyncio-task.html</a:t>
            </a:r>
          </a:p>
        </p:txBody>
      </p:sp>
    </p:spTree>
    <p:extLst>
      <p:ext uri="{BB962C8B-B14F-4D97-AF65-F5344CB8AC3E}">
        <p14:creationId xmlns:p14="http://schemas.microsoft.com/office/powerpoint/2010/main" val="4081616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C66BEB-0990-A510-2BA5-2670E1F9AC3C}"/>
              </a:ext>
            </a:extLst>
          </p:cNvPr>
          <p:cNvSpPr>
            <a:spLocks noGrp="1"/>
          </p:cNvSpPr>
          <p:nvPr>
            <p:ph type="body" sz="quarter" idx="10"/>
          </p:nvPr>
        </p:nvSpPr>
        <p:spPr>
          <a:xfrm>
            <a:off x="481836" y="742950"/>
            <a:ext cx="8180327" cy="615553"/>
          </a:xfrm>
        </p:spPr>
        <p:txBody>
          <a:bodyPr/>
          <a:lstStyle/>
          <a:p>
            <a:r>
              <a:rPr lang="en-IT" sz="3200" dirty="0"/>
              <a:t>Try and Fail by design: </a:t>
            </a:r>
            <a:r>
              <a:rPr lang="en-IT" dirty="0"/>
              <a:t>Exceptions</a:t>
            </a:r>
          </a:p>
        </p:txBody>
      </p:sp>
      <p:sp>
        <p:nvSpPr>
          <p:cNvPr id="4" name="TextBox 3">
            <a:extLst>
              <a:ext uri="{FF2B5EF4-FFF2-40B4-BE49-F238E27FC236}">
                <a16:creationId xmlns:a16="http://schemas.microsoft.com/office/drawing/2014/main" id="{4AB3D462-D379-EC5E-6F17-801CAF0ED28B}"/>
              </a:ext>
            </a:extLst>
          </p:cNvPr>
          <p:cNvSpPr txBox="1"/>
          <p:nvPr/>
        </p:nvSpPr>
        <p:spPr>
          <a:xfrm>
            <a:off x="481836" y="1627194"/>
            <a:ext cx="8585964" cy="954107"/>
          </a:xfrm>
          <a:prstGeom prst="rect">
            <a:avLst/>
          </a:prstGeom>
          <a:noFill/>
        </p:spPr>
        <p:txBody>
          <a:bodyPr wrap="square">
            <a:spAutoFit/>
          </a:bodyPr>
          <a:lstStyle/>
          <a:p>
            <a:pPr>
              <a:buNone/>
            </a:pPr>
            <a:r>
              <a:rPr lang="en-GB" sz="1400" b="1" dirty="0"/>
              <a:t>Exceptions in Python</a:t>
            </a:r>
            <a:endParaRPr lang="en-GB" sz="1400" dirty="0"/>
          </a:p>
          <a:p>
            <a:pPr>
              <a:buNone/>
            </a:pPr>
            <a:r>
              <a:rPr lang="en-GB" sz="1400" dirty="0"/>
              <a:t>python stops execution when something unexpected happens,</a:t>
            </a:r>
          </a:p>
          <a:p>
            <a:pPr>
              <a:buNone/>
            </a:pPr>
            <a:r>
              <a:rPr lang="en-GB" sz="1400" dirty="0"/>
              <a:t>like a missing file, wrong type, or division by zero.</a:t>
            </a:r>
          </a:p>
          <a:p>
            <a:pPr>
              <a:buNone/>
            </a:pPr>
            <a:r>
              <a:rPr lang="en-GB" sz="1400" dirty="0"/>
              <a:t>Sometime, the unexpected is expected, and we need to manage this uncertainty in clean and orderly way.</a:t>
            </a:r>
          </a:p>
        </p:txBody>
      </p:sp>
      <p:sp>
        <p:nvSpPr>
          <p:cNvPr id="6" name="TextBox 5">
            <a:extLst>
              <a:ext uri="{FF2B5EF4-FFF2-40B4-BE49-F238E27FC236}">
                <a16:creationId xmlns:a16="http://schemas.microsoft.com/office/drawing/2014/main" id="{96311F91-1ACF-E31A-247A-5EE6F2F475E6}"/>
              </a:ext>
            </a:extLst>
          </p:cNvPr>
          <p:cNvSpPr txBox="1"/>
          <p:nvPr/>
        </p:nvSpPr>
        <p:spPr>
          <a:xfrm>
            <a:off x="1066800" y="2647950"/>
            <a:ext cx="4572000" cy="1815882"/>
          </a:xfrm>
          <a:prstGeom prst="rect">
            <a:avLst/>
          </a:prstGeom>
          <a:noFill/>
        </p:spPr>
        <p:txBody>
          <a:bodyPr wrap="square">
            <a:spAutoFit/>
          </a:bodyPr>
          <a:lstStyle/>
          <a:p>
            <a:r>
              <a:rPr lang="en-IT" sz="1400" b="1" dirty="0">
                <a:latin typeface="Courier New" panose="02070309020205020404" pitchFamily="49" charset="0"/>
                <a:cs typeface="Courier New" panose="02070309020205020404" pitchFamily="49" charset="0"/>
              </a:rPr>
              <a:t>try:</a:t>
            </a:r>
          </a:p>
          <a:p>
            <a:r>
              <a:rPr lang="en-IT" sz="1400" dirty="0">
                <a:latin typeface="Courier New" panose="02070309020205020404" pitchFamily="49" charset="0"/>
                <a:cs typeface="Courier New" panose="02070309020205020404" pitchFamily="49" charset="0"/>
              </a:rPr>
              <a:t>    with open("data.txt", "r") as f:</a:t>
            </a:r>
          </a:p>
          <a:p>
            <a:r>
              <a:rPr lang="en-IT" sz="1400" dirty="0">
                <a:latin typeface="Courier New" panose="02070309020205020404" pitchFamily="49" charset="0"/>
                <a:cs typeface="Courier New" panose="02070309020205020404" pitchFamily="49" charset="0"/>
              </a:rPr>
              <a:t>        content = f.read()</a:t>
            </a:r>
          </a:p>
          <a:p>
            <a:r>
              <a:rPr lang="en-IT" sz="1400" dirty="0">
                <a:latin typeface="Courier New" panose="02070309020205020404" pitchFamily="49" charset="0"/>
                <a:cs typeface="Courier New" panose="02070309020205020404" pitchFamily="49" charset="0"/>
              </a:rPr>
              <a:t>        print(content)</a:t>
            </a:r>
          </a:p>
          <a:p>
            <a:r>
              <a:rPr lang="en-IT" sz="1400" b="1" dirty="0">
                <a:latin typeface="Courier New" panose="02070309020205020404" pitchFamily="49" charset="0"/>
                <a:cs typeface="Courier New" panose="02070309020205020404" pitchFamily="49" charset="0"/>
              </a:rPr>
              <a:t>except FileNotFoundError:</a:t>
            </a:r>
          </a:p>
          <a:p>
            <a:r>
              <a:rPr lang="en-IT" sz="1400" dirty="0">
                <a:latin typeface="Courier New" panose="02070309020205020404" pitchFamily="49" charset="0"/>
                <a:cs typeface="Courier New" panose="02070309020205020404" pitchFamily="49" charset="0"/>
              </a:rPr>
              <a:t>    print("file not found")</a:t>
            </a:r>
          </a:p>
          <a:p>
            <a:r>
              <a:rPr lang="en-IT" sz="1400" b="1" dirty="0">
                <a:latin typeface="Courier New" panose="02070309020205020404" pitchFamily="49" charset="0"/>
                <a:cs typeface="Courier New" panose="02070309020205020404" pitchFamily="49" charset="0"/>
              </a:rPr>
              <a:t>except Exception as e:</a:t>
            </a:r>
          </a:p>
          <a:p>
            <a:r>
              <a:rPr lang="en-IT" sz="1400" dirty="0">
                <a:latin typeface="Courier New" panose="02070309020205020404" pitchFamily="49" charset="0"/>
                <a:cs typeface="Courier New" panose="02070309020205020404" pitchFamily="49" charset="0"/>
              </a:rPr>
              <a:t>    print(f"unexpected error: {e}")</a:t>
            </a:r>
          </a:p>
        </p:txBody>
      </p:sp>
      <p:sp>
        <p:nvSpPr>
          <p:cNvPr id="8" name="TextBox 7">
            <a:extLst>
              <a:ext uri="{FF2B5EF4-FFF2-40B4-BE49-F238E27FC236}">
                <a16:creationId xmlns:a16="http://schemas.microsoft.com/office/drawing/2014/main" id="{F4890A79-286D-8AC6-C68C-9552FB242873}"/>
              </a:ext>
            </a:extLst>
          </p:cNvPr>
          <p:cNvSpPr txBox="1"/>
          <p:nvPr/>
        </p:nvSpPr>
        <p:spPr>
          <a:xfrm>
            <a:off x="4571999" y="3333750"/>
            <a:ext cx="2209801" cy="584775"/>
          </a:xfrm>
          <a:prstGeom prst="rect">
            <a:avLst/>
          </a:prstGeom>
          <a:noFill/>
        </p:spPr>
        <p:txBody>
          <a:bodyPr wrap="square">
            <a:spAutoFit/>
          </a:bodyPr>
          <a:lstStyle/>
          <a:p>
            <a:pPr>
              <a:buNone/>
            </a:pPr>
            <a:r>
              <a:rPr lang="en-GB" sz="1600" b="1" dirty="0"/>
              <a:t>This is DANGEROUS</a:t>
            </a:r>
          </a:p>
          <a:p>
            <a:pPr>
              <a:buNone/>
            </a:pPr>
            <a:r>
              <a:rPr lang="en-GB" sz="1600" b="1" dirty="0"/>
              <a:t>Don’t be afraid to crash</a:t>
            </a:r>
          </a:p>
        </p:txBody>
      </p:sp>
      <p:cxnSp>
        <p:nvCxnSpPr>
          <p:cNvPr id="10" name="Straight Arrow Connector 9">
            <a:extLst>
              <a:ext uri="{FF2B5EF4-FFF2-40B4-BE49-F238E27FC236}">
                <a16:creationId xmlns:a16="http://schemas.microsoft.com/office/drawing/2014/main" id="{A312102A-CC0D-7F72-453D-F94FB6571EA6}"/>
              </a:ext>
            </a:extLst>
          </p:cNvPr>
          <p:cNvCxnSpPr>
            <a:cxnSpLocks/>
            <a:stCxn id="8" idx="2"/>
          </p:cNvCxnSpPr>
          <p:nvPr/>
        </p:nvCxnSpPr>
        <p:spPr>
          <a:xfrm flipH="1">
            <a:off x="3581400" y="3918525"/>
            <a:ext cx="2095500" cy="1772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884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66D07-93FE-62D4-5BD7-1F294519C049}"/>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2A0AD276-3D9B-8E6F-4BA1-5ABA79CDB7B2}"/>
              </a:ext>
            </a:extLst>
          </p:cNvPr>
          <p:cNvSpPr>
            <a:spLocks noChangeArrowheads="1"/>
          </p:cNvSpPr>
          <p:nvPr/>
        </p:nvSpPr>
        <p:spPr bwMode="auto">
          <a:xfrm flipV="1">
            <a:off x="5997608" y="1420035"/>
            <a:ext cx="32992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endParaRPr lang="it-IT" sz="1350"/>
          </a:p>
        </p:txBody>
      </p:sp>
      <p:sp>
        <p:nvSpPr>
          <p:cNvPr id="21" name="Segnaposto testo 20">
            <a:extLst>
              <a:ext uri="{FF2B5EF4-FFF2-40B4-BE49-F238E27FC236}">
                <a16:creationId xmlns:a16="http://schemas.microsoft.com/office/drawing/2014/main" id="{10DAE919-2704-8969-6024-695AC84D9B08}"/>
              </a:ext>
            </a:extLst>
          </p:cNvPr>
          <p:cNvSpPr>
            <a:spLocks noGrp="1"/>
          </p:cNvSpPr>
          <p:nvPr>
            <p:ph type="body" sz="quarter" idx="10"/>
          </p:nvPr>
        </p:nvSpPr>
        <p:spPr/>
        <p:txBody>
          <a:bodyPr/>
          <a:lstStyle/>
          <a:p>
            <a:r>
              <a:rPr lang="it-IT" dirty="0"/>
              <a:t>Thank </a:t>
            </a:r>
            <a:r>
              <a:rPr lang="it-IT" dirty="0" err="1"/>
              <a:t>you</a:t>
            </a:r>
            <a:endParaRPr lang="it-IT" dirty="0"/>
          </a:p>
        </p:txBody>
      </p:sp>
    </p:spTree>
    <p:extLst>
      <p:ext uri="{BB962C8B-B14F-4D97-AF65-F5344CB8AC3E}">
        <p14:creationId xmlns:p14="http://schemas.microsoft.com/office/powerpoint/2010/main" val="3837803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E8C9D-563D-7775-B00A-2CBCB72B3F7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04F4051-BE79-4BFA-DD88-4508542FC8C6}"/>
              </a:ext>
            </a:extLst>
          </p:cNvPr>
          <p:cNvSpPr txBox="1"/>
          <p:nvPr/>
        </p:nvSpPr>
        <p:spPr>
          <a:xfrm>
            <a:off x="685800" y="514350"/>
            <a:ext cx="4238017" cy="1031051"/>
          </a:xfrm>
          <a:prstGeom prst="rect">
            <a:avLst/>
          </a:prstGeom>
          <a:noFill/>
        </p:spPr>
        <p:txBody>
          <a:bodyPr wrap="square">
            <a:spAutoFit/>
          </a:bodyPr>
          <a:lstStyle/>
          <a:p>
            <a:r>
              <a:rPr lang="en-GB" sz="2800" b="1" dirty="0">
                <a:solidFill>
                  <a:srgbClr val="333333"/>
                </a:solidFill>
                <a:latin typeface="Aptos" panose="020B0004020202020204" pitchFamily="34" charset="0"/>
              </a:rPr>
              <a:t>WHY?</a:t>
            </a:r>
            <a:endParaRPr lang="en-GB" sz="1650" b="1" dirty="0">
              <a:solidFill>
                <a:srgbClr val="333333"/>
              </a:solidFill>
              <a:latin typeface="Aptos" panose="020B0004020202020204" pitchFamily="34" charset="0"/>
            </a:endParaRPr>
          </a:p>
          <a:p>
            <a:pPr marL="285750" indent="-285750">
              <a:buFontTx/>
              <a:buChar char="-"/>
            </a:pPr>
            <a:r>
              <a:rPr lang="en-GB" sz="1650" b="1" dirty="0">
                <a:solidFill>
                  <a:srgbClr val="333333"/>
                </a:solidFill>
                <a:latin typeface="Aptos" panose="020B0004020202020204" pitchFamily="34" charset="0"/>
              </a:rPr>
              <a:t>Managing Events</a:t>
            </a:r>
          </a:p>
          <a:p>
            <a:pPr marL="285750" indent="-285750">
              <a:buFontTx/>
              <a:buChar char="-"/>
            </a:pPr>
            <a:endParaRPr lang="en-GB" sz="1650" b="1" dirty="0">
              <a:solidFill>
                <a:srgbClr val="333333"/>
              </a:solidFill>
              <a:latin typeface="Aptos" panose="020B0004020202020204" pitchFamily="34" charset="0"/>
            </a:endParaRPr>
          </a:p>
        </p:txBody>
      </p:sp>
      <p:pic>
        <p:nvPicPr>
          <p:cNvPr id="1026" name="Picture 2">
            <a:extLst>
              <a:ext uri="{FF2B5EF4-FFF2-40B4-BE49-F238E27FC236}">
                <a16:creationId xmlns:a16="http://schemas.microsoft.com/office/drawing/2014/main" id="{0360C17C-B65F-A789-83C4-94C30C715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80724"/>
            <a:ext cx="6725713" cy="32484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2BF8F7-5560-8915-58A5-36F2DFB59C92}"/>
              </a:ext>
            </a:extLst>
          </p:cNvPr>
          <p:cNvSpPr txBox="1"/>
          <p:nvPr/>
        </p:nvSpPr>
        <p:spPr>
          <a:xfrm>
            <a:off x="76200" y="4901308"/>
            <a:ext cx="4572000" cy="230832"/>
          </a:xfrm>
          <a:prstGeom prst="rect">
            <a:avLst/>
          </a:prstGeom>
          <a:noFill/>
        </p:spPr>
        <p:txBody>
          <a:bodyPr wrap="square">
            <a:spAutoFit/>
          </a:bodyPr>
          <a:lstStyle/>
          <a:p>
            <a:r>
              <a:rPr lang="en-IT" dirty="0"/>
              <a:t>https://docs.python.org/id/3.5/library/asyncio-task.html</a:t>
            </a:r>
          </a:p>
        </p:txBody>
      </p:sp>
      <p:sp>
        <p:nvSpPr>
          <p:cNvPr id="3" name="Rectangle 2">
            <a:extLst>
              <a:ext uri="{FF2B5EF4-FFF2-40B4-BE49-F238E27FC236}">
                <a16:creationId xmlns:a16="http://schemas.microsoft.com/office/drawing/2014/main" id="{80C15E4E-6215-3BC2-377E-24D8FB1BB4B5}"/>
              </a:ext>
            </a:extLst>
          </p:cNvPr>
          <p:cNvSpPr/>
          <p:nvPr/>
        </p:nvSpPr>
        <p:spPr>
          <a:xfrm>
            <a:off x="645072" y="2396877"/>
            <a:ext cx="7853855" cy="14478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T" sz="4200" dirty="0"/>
              <a:t>DON’T PANIC</a:t>
            </a:r>
          </a:p>
          <a:p>
            <a:pPr algn="ctr"/>
            <a:r>
              <a:rPr lang="en-IT" sz="1400" dirty="0"/>
              <a:t>We will explore only one simple aspect of this, but it is important to understand the underlying problem</a:t>
            </a:r>
          </a:p>
        </p:txBody>
      </p:sp>
    </p:spTree>
    <p:extLst>
      <p:ext uri="{BB962C8B-B14F-4D97-AF65-F5344CB8AC3E}">
        <p14:creationId xmlns:p14="http://schemas.microsoft.com/office/powerpoint/2010/main" val="406435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DA253-E2C2-89C6-E8DB-DCA266B8702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212AD2A-6A6E-D7E0-AE9A-AFC3328B13CC}"/>
              </a:ext>
            </a:extLst>
          </p:cNvPr>
          <p:cNvSpPr txBox="1"/>
          <p:nvPr/>
        </p:nvSpPr>
        <p:spPr>
          <a:xfrm>
            <a:off x="685800" y="514350"/>
            <a:ext cx="7391400" cy="1461939"/>
          </a:xfrm>
          <a:prstGeom prst="rect">
            <a:avLst/>
          </a:prstGeom>
          <a:noFill/>
        </p:spPr>
        <p:txBody>
          <a:bodyPr wrap="square">
            <a:spAutoFit/>
          </a:bodyPr>
          <a:lstStyle/>
          <a:p>
            <a:r>
              <a:rPr lang="en-GB" sz="2800" b="1" dirty="0">
                <a:solidFill>
                  <a:srgbClr val="333333"/>
                </a:solidFill>
                <a:latin typeface="Aptos" panose="020B0004020202020204" pitchFamily="34" charset="0"/>
              </a:rPr>
              <a:t>IDE: INTEGRATED DEVELOPMENT ENVIRONMENT</a:t>
            </a:r>
          </a:p>
          <a:p>
            <a:endParaRPr lang="en-GB" sz="1650" b="1" dirty="0">
              <a:solidFill>
                <a:srgbClr val="333333"/>
              </a:solidFill>
              <a:latin typeface="Aptos" panose="020B0004020202020204" pitchFamily="34" charset="0"/>
            </a:endParaRPr>
          </a:p>
          <a:p>
            <a:pPr marL="285750" indent="-285750">
              <a:buFontTx/>
              <a:buChar char="-"/>
            </a:pPr>
            <a:endParaRPr lang="en-GB" sz="1650" b="1" dirty="0">
              <a:solidFill>
                <a:srgbClr val="333333"/>
              </a:solidFill>
              <a:latin typeface="Aptos" panose="020B0004020202020204" pitchFamily="34" charset="0"/>
            </a:endParaRPr>
          </a:p>
        </p:txBody>
      </p:sp>
      <p:sp>
        <p:nvSpPr>
          <p:cNvPr id="4" name="TextBox 3">
            <a:extLst>
              <a:ext uri="{FF2B5EF4-FFF2-40B4-BE49-F238E27FC236}">
                <a16:creationId xmlns:a16="http://schemas.microsoft.com/office/drawing/2014/main" id="{A56C923A-E87C-A085-BB9C-4B3EF7922358}"/>
              </a:ext>
            </a:extLst>
          </p:cNvPr>
          <p:cNvSpPr txBox="1"/>
          <p:nvPr/>
        </p:nvSpPr>
        <p:spPr>
          <a:xfrm>
            <a:off x="685800" y="1527517"/>
            <a:ext cx="2854593" cy="369332"/>
          </a:xfrm>
          <a:prstGeom prst="rect">
            <a:avLst/>
          </a:prstGeom>
          <a:noFill/>
        </p:spPr>
        <p:txBody>
          <a:bodyPr wrap="square">
            <a:spAutoFit/>
          </a:bodyPr>
          <a:lstStyle/>
          <a:p>
            <a:r>
              <a:rPr lang="en-GB" sz="1800" b="1" dirty="0"/>
              <a:t>e.g., VISUAL STUDIO CODE</a:t>
            </a:r>
          </a:p>
        </p:txBody>
      </p:sp>
      <p:sp>
        <p:nvSpPr>
          <p:cNvPr id="31" name="TextBox 30">
            <a:extLst>
              <a:ext uri="{FF2B5EF4-FFF2-40B4-BE49-F238E27FC236}">
                <a16:creationId xmlns:a16="http://schemas.microsoft.com/office/drawing/2014/main" id="{66C13F6A-5738-2C46-C27C-44F8B43A0ACA}"/>
              </a:ext>
            </a:extLst>
          </p:cNvPr>
          <p:cNvSpPr txBox="1"/>
          <p:nvPr/>
        </p:nvSpPr>
        <p:spPr>
          <a:xfrm>
            <a:off x="5638800" y="4912668"/>
            <a:ext cx="1905000" cy="230832"/>
          </a:xfrm>
          <a:prstGeom prst="rect">
            <a:avLst/>
          </a:prstGeom>
          <a:noFill/>
        </p:spPr>
        <p:txBody>
          <a:bodyPr wrap="square">
            <a:spAutoFit/>
          </a:bodyPr>
          <a:lstStyle/>
          <a:p>
            <a:r>
              <a:rPr lang="en-IT" dirty="0"/>
              <a:t>https://code.visualstudio.com/</a:t>
            </a:r>
          </a:p>
        </p:txBody>
      </p:sp>
      <p:pic>
        <p:nvPicPr>
          <p:cNvPr id="33" name="Picture 32" descr="A screenshot of a computer program&#10;&#10;AI-generated content may be incorrect.">
            <a:extLst>
              <a:ext uri="{FF2B5EF4-FFF2-40B4-BE49-F238E27FC236}">
                <a16:creationId xmlns:a16="http://schemas.microsoft.com/office/drawing/2014/main" id="{5ECB411D-E150-CD03-83A4-50D28ACF0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38" y="1976289"/>
            <a:ext cx="4226162" cy="3031671"/>
          </a:xfrm>
          <a:prstGeom prst="rect">
            <a:avLst/>
          </a:prstGeom>
        </p:spPr>
      </p:pic>
      <p:pic>
        <p:nvPicPr>
          <p:cNvPr id="35" name="Picture 34" descr="A screenshot of a computer program&#10;&#10;AI-generated content may be incorrect.">
            <a:extLst>
              <a:ext uri="{FF2B5EF4-FFF2-40B4-BE49-F238E27FC236}">
                <a16:creationId xmlns:a16="http://schemas.microsoft.com/office/drawing/2014/main" id="{B596AE52-9C20-8C01-DCFC-6FD021B90D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519353"/>
            <a:ext cx="4513859" cy="2425455"/>
          </a:xfrm>
          <a:prstGeom prst="rect">
            <a:avLst/>
          </a:prstGeom>
        </p:spPr>
      </p:pic>
      <p:cxnSp>
        <p:nvCxnSpPr>
          <p:cNvPr id="37" name="Straight Arrow Connector 36">
            <a:extLst>
              <a:ext uri="{FF2B5EF4-FFF2-40B4-BE49-F238E27FC236}">
                <a16:creationId xmlns:a16="http://schemas.microsoft.com/office/drawing/2014/main" id="{ABEA3622-8522-6320-A85F-79D3FA107E00}"/>
              </a:ext>
            </a:extLst>
          </p:cNvPr>
          <p:cNvCxnSpPr>
            <a:cxnSpLocks/>
          </p:cNvCxnSpPr>
          <p:nvPr/>
        </p:nvCxnSpPr>
        <p:spPr>
          <a:xfrm flipH="1">
            <a:off x="2933700" y="4428738"/>
            <a:ext cx="60669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descr="A screenshot of a computer&#10;&#10;AI-generated content may be incorrect.">
            <a:extLst>
              <a:ext uri="{FF2B5EF4-FFF2-40B4-BE49-F238E27FC236}">
                <a16:creationId xmlns:a16="http://schemas.microsoft.com/office/drawing/2014/main" id="{EEC47461-18EA-9A5E-B66E-052FAE9CF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836" y="3999374"/>
            <a:ext cx="3397250" cy="858728"/>
          </a:xfrm>
          <a:prstGeom prst="rect">
            <a:avLst/>
          </a:prstGeom>
        </p:spPr>
      </p:pic>
    </p:spTree>
    <p:extLst>
      <p:ext uri="{BB962C8B-B14F-4D97-AF65-F5344CB8AC3E}">
        <p14:creationId xmlns:p14="http://schemas.microsoft.com/office/powerpoint/2010/main" val="3301783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5C52D-C6BE-66F3-6649-37FFE24676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84ED973-3912-BFD5-85C2-538E1968BCC1}"/>
              </a:ext>
            </a:extLst>
          </p:cNvPr>
          <p:cNvSpPr txBox="1"/>
          <p:nvPr/>
        </p:nvSpPr>
        <p:spPr>
          <a:xfrm>
            <a:off x="685800" y="514350"/>
            <a:ext cx="7391400" cy="1031051"/>
          </a:xfrm>
          <a:prstGeom prst="rect">
            <a:avLst/>
          </a:prstGeom>
          <a:noFill/>
        </p:spPr>
        <p:txBody>
          <a:bodyPr wrap="square">
            <a:spAutoFit/>
          </a:bodyPr>
          <a:lstStyle/>
          <a:p>
            <a:r>
              <a:rPr lang="en-GB" sz="2800" b="1" dirty="0">
                <a:solidFill>
                  <a:srgbClr val="333333"/>
                </a:solidFill>
                <a:latin typeface="Aptos" panose="020B0004020202020204" pitchFamily="34" charset="0"/>
              </a:rPr>
              <a:t>IDE: WHY</a:t>
            </a:r>
          </a:p>
          <a:p>
            <a:endParaRPr lang="en-GB" sz="1650" b="1" dirty="0">
              <a:solidFill>
                <a:srgbClr val="333333"/>
              </a:solidFill>
              <a:latin typeface="Aptos" panose="020B0004020202020204" pitchFamily="34" charset="0"/>
            </a:endParaRPr>
          </a:p>
          <a:p>
            <a:pPr marL="285750" indent="-285750">
              <a:buFontTx/>
              <a:buChar char="-"/>
            </a:pPr>
            <a:endParaRPr lang="en-GB" sz="1650" b="1" dirty="0">
              <a:solidFill>
                <a:srgbClr val="333333"/>
              </a:solidFill>
              <a:latin typeface="Aptos" panose="020B0004020202020204" pitchFamily="34" charset="0"/>
            </a:endParaRPr>
          </a:p>
        </p:txBody>
      </p:sp>
      <p:sp>
        <p:nvSpPr>
          <p:cNvPr id="31" name="TextBox 30">
            <a:extLst>
              <a:ext uri="{FF2B5EF4-FFF2-40B4-BE49-F238E27FC236}">
                <a16:creationId xmlns:a16="http://schemas.microsoft.com/office/drawing/2014/main" id="{E99A93FB-8573-72F2-6B66-94B90732210C}"/>
              </a:ext>
            </a:extLst>
          </p:cNvPr>
          <p:cNvSpPr txBox="1"/>
          <p:nvPr/>
        </p:nvSpPr>
        <p:spPr>
          <a:xfrm>
            <a:off x="5638800" y="4912668"/>
            <a:ext cx="1905000" cy="230832"/>
          </a:xfrm>
          <a:prstGeom prst="rect">
            <a:avLst/>
          </a:prstGeom>
          <a:noFill/>
        </p:spPr>
        <p:txBody>
          <a:bodyPr wrap="square">
            <a:spAutoFit/>
          </a:bodyPr>
          <a:lstStyle/>
          <a:p>
            <a:r>
              <a:rPr lang="en-IT" dirty="0"/>
              <a:t>https://code.visualstudio.com/</a:t>
            </a:r>
          </a:p>
        </p:txBody>
      </p:sp>
      <p:pic>
        <p:nvPicPr>
          <p:cNvPr id="7" name="Picture 6" descr="A screenshot of a computer program&#10;&#10;AI-generated content may be incorrect.">
            <a:extLst>
              <a:ext uri="{FF2B5EF4-FFF2-40B4-BE49-F238E27FC236}">
                <a16:creationId xmlns:a16="http://schemas.microsoft.com/office/drawing/2014/main" id="{FD09A51E-53ED-175E-F760-D961B1A20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541" y="1075856"/>
            <a:ext cx="5785757" cy="3836812"/>
          </a:xfrm>
          <a:prstGeom prst="rect">
            <a:avLst/>
          </a:prstGeom>
        </p:spPr>
      </p:pic>
      <p:cxnSp>
        <p:nvCxnSpPr>
          <p:cNvPr id="37" name="Straight Arrow Connector 36">
            <a:extLst>
              <a:ext uri="{FF2B5EF4-FFF2-40B4-BE49-F238E27FC236}">
                <a16:creationId xmlns:a16="http://schemas.microsoft.com/office/drawing/2014/main" id="{5ADEABFA-E301-FC63-A53A-20580A0E200B}"/>
              </a:ext>
            </a:extLst>
          </p:cNvPr>
          <p:cNvCxnSpPr>
            <a:cxnSpLocks/>
          </p:cNvCxnSpPr>
          <p:nvPr/>
        </p:nvCxnSpPr>
        <p:spPr>
          <a:xfrm flipV="1">
            <a:off x="5257800" y="4341168"/>
            <a:ext cx="0" cy="68691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54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4B99B-FC85-A3A5-CE24-242014A4DAF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677C28F-22C9-F9D1-3976-2994EF3FEC4E}"/>
              </a:ext>
            </a:extLst>
          </p:cNvPr>
          <p:cNvSpPr txBox="1"/>
          <p:nvPr/>
        </p:nvSpPr>
        <p:spPr>
          <a:xfrm>
            <a:off x="685800" y="514350"/>
            <a:ext cx="7391400" cy="1031051"/>
          </a:xfrm>
          <a:prstGeom prst="rect">
            <a:avLst/>
          </a:prstGeom>
          <a:noFill/>
        </p:spPr>
        <p:txBody>
          <a:bodyPr wrap="square">
            <a:spAutoFit/>
          </a:bodyPr>
          <a:lstStyle/>
          <a:p>
            <a:r>
              <a:rPr lang="en-GB" sz="2800" b="1" dirty="0">
                <a:solidFill>
                  <a:srgbClr val="333333"/>
                </a:solidFill>
                <a:latin typeface="Aptos" panose="020B0004020202020204" pitchFamily="34" charset="0"/>
              </a:rPr>
              <a:t>IDE: PYTHON and JUPYTER NOTEBOOKS</a:t>
            </a:r>
          </a:p>
          <a:p>
            <a:endParaRPr lang="en-GB" sz="1650" b="1" dirty="0">
              <a:solidFill>
                <a:srgbClr val="333333"/>
              </a:solidFill>
              <a:latin typeface="Aptos" panose="020B0004020202020204" pitchFamily="34" charset="0"/>
            </a:endParaRPr>
          </a:p>
          <a:p>
            <a:pPr marL="285750" indent="-285750">
              <a:buFontTx/>
              <a:buChar char="-"/>
            </a:pPr>
            <a:endParaRPr lang="en-GB" sz="1650" b="1" dirty="0">
              <a:solidFill>
                <a:srgbClr val="333333"/>
              </a:solidFill>
              <a:latin typeface="Aptos" panose="020B0004020202020204" pitchFamily="34" charset="0"/>
            </a:endParaRPr>
          </a:p>
        </p:txBody>
      </p:sp>
      <p:sp>
        <p:nvSpPr>
          <p:cNvPr id="31" name="TextBox 30">
            <a:extLst>
              <a:ext uri="{FF2B5EF4-FFF2-40B4-BE49-F238E27FC236}">
                <a16:creationId xmlns:a16="http://schemas.microsoft.com/office/drawing/2014/main" id="{134F096B-CD3C-D00E-2788-D3FF3C974EA1}"/>
              </a:ext>
            </a:extLst>
          </p:cNvPr>
          <p:cNvSpPr txBox="1"/>
          <p:nvPr/>
        </p:nvSpPr>
        <p:spPr>
          <a:xfrm>
            <a:off x="5638800" y="4912668"/>
            <a:ext cx="1905000" cy="230832"/>
          </a:xfrm>
          <a:prstGeom prst="rect">
            <a:avLst/>
          </a:prstGeom>
          <a:noFill/>
        </p:spPr>
        <p:txBody>
          <a:bodyPr wrap="square">
            <a:spAutoFit/>
          </a:bodyPr>
          <a:lstStyle/>
          <a:p>
            <a:r>
              <a:rPr lang="en-IT" dirty="0"/>
              <a:t>https://code.visualstudio.com/</a:t>
            </a:r>
          </a:p>
        </p:txBody>
      </p:sp>
      <p:sp>
        <p:nvSpPr>
          <p:cNvPr id="4" name="TextBox 3">
            <a:extLst>
              <a:ext uri="{FF2B5EF4-FFF2-40B4-BE49-F238E27FC236}">
                <a16:creationId xmlns:a16="http://schemas.microsoft.com/office/drawing/2014/main" id="{CF387D4C-D4B2-2E33-8D4B-684AE17826A6}"/>
              </a:ext>
            </a:extLst>
          </p:cNvPr>
          <p:cNvSpPr txBox="1"/>
          <p:nvPr/>
        </p:nvSpPr>
        <p:spPr>
          <a:xfrm>
            <a:off x="266700" y="1253937"/>
            <a:ext cx="8686800" cy="2015936"/>
          </a:xfrm>
          <a:prstGeom prst="rect">
            <a:avLst/>
          </a:prstGeom>
          <a:noFill/>
        </p:spPr>
        <p:txBody>
          <a:bodyPr wrap="square">
            <a:spAutoFit/>
          </a:bodyPr>
          <a:lstStyle/>
          <a:p>
            <a:pPr marL="228600" indent="-228600" algn="l">
              <a:lnSpc>
                <a:spcPts val="1350"/>
              </a:lnSpc>
              <a:spcAft>
                <a:spcPts val="600"/>
              </a:spcAft>
              <a:buFont typeface="+mj-lt"/>
              <a:buAutoNum type="arabicPeriod"/>
            </a:pPr>
            <a:r>
              <a:rPr lang="en-GB" sz="1200" b="0" i="0" dirty="0">
                <a:effectLst/>
                <a:latin typeface="Aptos" panose="020B0004020202020204" pitchFamily="34" charset="0"/>
              </a:rPr>
              <a:t>Create or activate the environment you want the kernel to use (in the folder of the repository) </a:t>
            </a:r>
            <a:br>
              <a:rPr lang="en-GB" sz="1200" dirty="0">
                <a:latin typeface="Aptos" panose="020B0004020202020204" pitchFamily="34" charset="0"/>
              </a:rPr>
            </a:br>
            <a:r>
              <a:rPr lang="en-GB" sz="1200" b="0" i="0" dirty="0">
                <a:effectLst/>
                <a:latin typeface="Courier New" panose="02070309020205020404" pitchFamily="49" charset="0"/>
                <a:cs typeface="Courier New" panose="02070309020205020404" pitchFamily="49" charset="0"/>
              </a:rPr>
              <a:t>python3 -m </a:t>
            </a:r>
            <a:r>
              <a:rPr lang="en-GB" sz="1200" b="0" i="0" dirty="0" err="1">
                <a:effectLst/>
                <a:latin typeface="Courier New" panose="02070309020205020404" pitchFamily="49" charset="0"/>
                <a:cs typeface="Courier New" panose="02070309020205020404" pitchFamily="49" charset="0"/>
              </a:rPr>
              <a:t>venv</a:t>
            </a:r>
            <a:r>
              <a:rPr lang="en-GB" sz="1200" b="0" i="0" dirty="0">
                <a:effectLst/>
                <a:latin typeface="Courier New" panose="02070309020205020404" pitchFamily="49" charset="0"/>
                <a:cs typeface="Courier New" panose="02070309020205020404" pitchFamily="49" charset="0"/>
              </a:rPr>
              <a:t> </a:t>
            </a:r>
            <a:r>
              <a:rPr lang="en-GB" sz="1200" dirty="0">
                <a:latin typeface="Courier New" panose="02070309020205020404" pitchFamily="49" charset="0"/>
                <a:cs typeface="Courier New" panose="02070309020205020404" pitchFamily="49" charset="0"/>
              </a:rPr>
              <a:t>lecture-env</a:t>
            </a:r>
          </a:p>
          <a:p>
            <a:pPr lvl="1">
              <a:lnSpc>
                <a:spcPts val="1350"/>
              </a:lnSpc>
              <a:spcAft>
                <a:spcPts val="600"/>
              </a:spcAft>
            </a:pPr>
            <a:r>
              <a:rPr lang="en-GB" sz="1200" dirty="0">
                <a:latin typeface="Courier New" panose="02070309020205020404" pitchFamily="49" charset="0"/>
                <a:cs typeface="Courier New" panose="02070309020205020404" pitchFamily="49" charset="0"/>
              </a:rPr>
              <a:t>source ./lecture-env/bin/activate</a:t>
            </a:r>
            <a:endParaRPr lang="en-GB" sz="1200" b="0" i="0" dirty="0">
              <a:effectLst/>
              <a:latin typeface="Aptos" panose="020B0004020202020204" pitchFamily="34" charset="0"/>
            </a:endParaRPr>
          </a:p>
          <a:p>
            <a:pPr marL="228600" indent="-228600" algn="l">
              <a:lnSpc>
                <a:spcPts val="1350"/>
              </a:lnSpc>
              <a:spcAft>
                <a:spcPts val="600"/>
              </a:spcAft>
              <a:buFont typeface="+mj-lt"/>
              <a:buAutoNum type="arabicPeriod"/>
            </a:pPr>
            <a:r>
              <a:rPr lang="en-GB" sz="1200" b="0" i="0" dirty="0">
                <a:effectLst/>
                <a:latin typeface="Aptos" panose="020B0004020202020204" pitchFamily="34" charset="0"/>
              </a:rPr>
              <a:t>Install the kernel machinery in that env: </a:t>
            </a:r>
            <a:br>
              <a:rPr lang="en-GB" sz="1200" b="0" i="0" dirty="0">
                <a:effectLst/>
                <a:latin typeface="Aptos" panose="020B0004020202020204" pitchFamily="34" charset="0"/>
              </a:rPr>
            </a:br>
            <a:r>
              <a:rPr lang="en-GB" sz="1200" b="0" i="0" dirty="0">
                <a:effectLst/>
                <a:latin typeface="Courier New" panose="02070309020205020404" pitchFamily="49" charset="0"/>
                <a:cs typeface="Courier New" panose="02070309020205020404" pitchFamily="49" charset="0"/>
              </a:rPr>
              <a:t>pip install </a:t>
            </a:r>
            <a:r>
              <a:rPr lang="en-GB" sz="1200" b="0" i="0" dirty="0" err="1">
                <a:effectLst/>
                <a:latin typeface="Courier New" panose="02070309020205020404" pitchFamily="49" charset="0"/>
                <a:cs typeface="Courier New" panose="02070309020205020404" pitchFamily="49" charset="0"/>
              </a:rPr>
              <a:t>ipykernel</a:t>
            </a:r>
            <a:endParaRPr lang="en-GB" sz="1200" b="0" i="0" dirty="0">
              <a:effectLst/>
              <a:latin typeface="Aptos" panose="020B0004020202020204" pitchFamily="34" charset="0"/>
            </a:endParaRPr>
          </a:p>
          <a:p>
            <a:pPr marL="228600" indent="-228600" algn="l">
              <a:lnSpc>
                <a:spcPts val="1350"/>
              </a:lnSpc>
              <a:spcAft>
                <a:spcPts val="600"/>
              </a:spcAft>
              <a:buFont typeface="+mj-lt"/>
              <a:buAutoNum type="arabicPeriod"/>
            </a:pPr>
            <a:r>
              <a:rPr lang="en-GB" sz="1200" b="0" i="0" dirty="0">
                <a:effectLst/>
                <a:latin typeface="Aptos" panose="020B0004020202020204" pitchFamily="34" charset="0"/>
              </a:rPr>
              <a:t>Register the kernel with </a:t>
            </a:r>
            <a:r>
              <a:rPr lang="en-GB" sz="1200" b="0" i="0" dirty="0" err="1">
                <a:effectLst/>
                <a:latin typeface="Aptos" panose="020B0004020202020204" pitchFamily="34" charset="0"/>
              </a:rPr>
              <a:t>Jupyter</a:t>
            </a:r>
            <a:r>
              <a:rPr lang="en-GB" sz="1200" b="0" i="0" dirty="0">
                <a:effectLst/>
                <a:latin typeface="Aptos" panose="020B0004020202020204" pitchFamily="34" charset="0"/>
              </a:rPr>
              <a:t>, giving it a recognizable name:</a:t>
            </a:r>
            <a:br>
              <a:rPr lang="en-GB" sz="1200" b="0" i="0" dirty="0">
                <a:effectLst/>
                <a:latin typeface="Aptos" panose="020B0004020202020204" pitchFamily="34" charset="0"/>
              </a:rPr>
            </a:br>
            <a:r>
              <a:rPr lang="en-GB" sz="1200" b="0" i="0" dirty="0">
                <a:effectLst/>
                <a:latin typeface="Courier New" panose="02070309020205020404" pitchFamily="49" charset="0"/>
                <a:cs typeface="Courier New" panose="02070309020205020404" pitchFamily="49" charset="0"/>
              </a:rPr>
              <a:t>python -m lecture-env install --user --name advanced-python-kernel --display-name "Advanced Python Kernel" </a:t>
            </a:r>
          </a:p>
          <a:p>
            <a:pPr marL="228600" indent="-228600" algn="l">
              <a:lnSpc>
                <a:spcPts val="1350"/>
              </a:lnSpc>
              <a:spcAft>
                <a:spcPts val="600"/>
              </a:spcAft>
              <a:buFont typeface="+mj-lt"/>
              <a:buAutoNum type="arabicPeriod"/>
            </a:pPr>
            <a:r>
              <a:rPr lang="en-GB" sz="1200" b="0" i="0" dirty="0">
                <a:effectLst/>
                <a:latin typeface="Aptos" panose="020B0004020202020204" pitchFamily="34" charset="0"/>
              </a:rPr>
              <a:t>Restart VSCODE, open a </a:t>
            </a:r>
            <a:r>
              <a:rPr lang="en-GB" sz="1200" b="0" i="0" dirty="0" err="1">
                <a:effectLst/>
                <a:latin typeface="Aptos" panose="020B0004020202020204" pitchFamily="34" charset="0"/>
              </a:rPr>
              <a:t>jupyter</a:t>
            </a:r>
            <a:r>
              <a:rPr lang="en-GB" sz="1200" b="0" i="0" dirty="0">
                <a:effectLst/>
                <a:latin typeface="Aptos" panose="020B0004020202020204" pitchFamily="34" charset="0"/>
              </a:rPr>
              <a:t> notebook and then select:</a:t>
            </a:r>
          </a:p>
        </p:txBody>
      </p:sp>
      <p:pic>
        <p:nvPicPr>
          <p:cNvPr id="6" name="Picture 5" descr="A screenshot of a computer&#10;&#10;AI-generated content may be incorrect.">
            <a:extLst>
              <a:ext uri="{FF2B5EF4-FFF2-40B4-BE49-F238E27FC236}">
                <a16:creationId xmlns:a16="http://schemas.microsoft.com/office/drawing/2014/main" id="{B161D3A8-1ED0-6B06-164D-1EB8843FE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427781"/>
            <a:ext cx="6934200" cy="1441946"/>
          </a:xfrm>
          <a:prstGeom prst="rect">
            <a:avLst/>
          </a:prstGeom>
        </p:spPr>
      </p:pic>
      <p:cxnSp>
        <p:nvCxnSpPr>
          <p:cNvPr id="8" name="Straight Arrow Connector 7">
            <a:extLst>
              <a:ext uri="{FF2B5EF4-FFF2-40B4-BE49-F238E27FC236}">
                <a16:creationId xmlns:a16="http://schemas.microsoft.com/office/drawing/2014/main" id="{18149438-0ADC-EC81-F089-D50C391C1380}"/>
              </a:ext>
            </a:extLst>
          </p:cNvPr>
          <p:cNvCxnSpPr>
            <a:cxnSpLocks/>
          </p:cNvCxnSpPr>
          <p:nvPr/>
        </p:nvCxnSpPr>
        <p:spPr>
          <a:xfrm flipV="1">
            <a:off x="6324600" y="4417368"/>
            <a:ext cx="762000" cy="21178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409B18E-D2AB-BFA8-E471-60B6C6F469F5}"/>
              </a:ext>
            </a:extLst>
          </p:cNvPr>
          <p:cNvCxnSpPr>
            <a:cxnSpLocks/>
          </p:cNvCxnSpPr>
          <p:nvPr/>
        </p:nvCxnSpPr>
        <p:spPr>
          <a:xfrm flipH="1">
            <a:off x="2362200" y="4324350"/>
            <a:ext cx="990599"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2BFBB9-2ADC-51D3-7C06-776FD3A83DDC}"/>
              </a:ext>
            </a:extLst>
          </p:cNvPr>
          <p:cNvSpPr txBox="1"/>
          <p:nvPr/>
        </p:nvSpPr>
        <p:spPr>
          <a:xfrm>
            <a:off x="6096000" y="4324350"/>
            <a:ext cx="609600" cy="307777"/>
          </a:xfrm>
          <a:prstGeom prst="rect">
            <a:avLst/>
          </a:prstGeom>
          <a:noFill/>
        </p:spPr>
        <p:txBody>
          <a:bodyPr wrap="square">
            <a:spAutoFit/>
          </a:bodyPr>
          <a:lstStyle/>
          <a:p>
            <a:r>
              <a:rPr lang="en-GB" sz="1400" b="1" i="0" dirty="0">
                <a:solidFill>
                  <a:srgbClr val="FF0000"/>
                </a:solidFill>
                <a:effectLst/>
                <a:latin typeface="Aptos" panose="020B0004020202020204" pitchFamily="34" charset="0"/>
              </a:rPr>
              <a:t>1.</a:t>
            </a:r>
            <a:endParaRPr lang="en-IT" sz="1400" b="1" dirty="0">
              <a:solidFill>
                <a:srgbClr val="FF0000"/>
              </a:solidFill>
            </a:endParaRPr>
          </a:p>
        </p:txBody>
      </p:sp>
      <p:sp>
        <p:nvSpPr>
          <p:cNvPr id="14" name="TextBox 13">
            <a:extLst>
              <a:ext uri="{FF2B5EF4-FFF2-40B4-BE49-F238E27FC236}">
                <a16:creationId xmlns:a16="http://schemas.microsoft.com/office/drawing/2014/main" id="{4DFA3DA4-5B03-F661-8626-50033D90AEE4}"/>
              </a:ext>
            </a:extLst>
          </p:cNvPr>
          <p:cNvSpPr txBox="1"/>
          <p:nvPr/>
        </p:nvSpPr>
        <p:spPr>
          <a:xfrm>
            <a:off x="3374570" y="4173247"/>
            <a:ext cx="609600" cy="307777"/>
          </a:xfrm>
          <a:prstGeom prst="rect">
            <a:avLst/>
          </a:prstGeom>
          <a:noFill/>
        </p:spPr>
        <p:txBody>
          <a:bodyPr wrap="square">
            <a:spAutoFit/>
          </a:bodyPr>
          <a:lstStyle/>
          <a:p>
            <a:r>
              <a:rPr lang="en-GB" sz="1400" b="1" dirty="0">
                <a:solidFill>
                  <a:srgbClr val="FF0000"/>
                </a:solidFill>
                <a:latin typeface="Aptos" panose="020B0004020202020204" pitchFamily="34" charset="0"/>
              </a:rPr>
              <a:t>2</a:t>
            </a:r>
            <a:r>
              <a:rPr lang="en-GB" sz="1400" b="1" i="0" dirty="0">
                <a:solidFill>
                  <a:srgbClr val="FF0000"/>
                </a:solidFill>
                <a:effectLst/>
                <a:latin typeface="Aptos" panose="020B0004020202020204" pitchFamily="34" charset="0"/>
              </a:rPr>
              <a:t>.</a:t>
            </a:r>
            <a:endParaRPr lang="en-IT" sz="1400" b="1" dirty="0">
              <a:solidFill>
                <a:srgbClr val="FF0000"/>
              </a:solidFill>
            </a:endParaRPr>
          </a:p>
        </p:txBody>
      </p:sp>
    </p:spTree>
    <p:extLst>
      <p:ext uri="{BB962C8B-B14F-4D97-AF65-F5344CB8AC3E}">
        <p14:creationId xmlns:p14="http://schemas.microsoft.com/office/powerpoint/2010/main" val="1331237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326A6-ECFD-C7B2-D8CA-A2584AB09B5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0A21928-7FCB-2B86-DB87-AD569B56867C}"/>
              </a:ext>
            </a:extLst>
          </p:cNvPr>
          <p:cNvSpPr txBox="1"/>
          <p:nvPr/>
        </p:nvSpPr>
        <p:spPr>
          <a:xfrm>
            <a:off x="685800" y="514350"/>
            <a:ext cx="7391400" cy="1031051"/>
          </a:xfrm>
          <a:prstGeom prst="rect">
            <a:avLst/>
          </a:prstGeom>
          <a:noFill/>
        </p:spPr>
        <p:txBody>
          <a:bodyPr wrap="square">
            <a:spAutoFit/>
          </a:bodyPr>
          <a:lstStyle/>
          <a:p>
            <a:r>
              <a:rPr lang="en-GB" sz="2800" b="1" dirty="0">
                <a:solidFill>
                  <a:srgbClr val="333333"/>
                </a:solidFill>
                <a:latin typeface="Aptos" panose="020B0004020202020204" pitchFamily="34" charset="0"/>
              </a:rPr>
              <a:t>IDE: PYTHON and JUPYTER NOTEBOOKS</a:t>
            </a:r>
          </a:p>
          <a:p>
            <a:endParaRPr lang="en-GB" sz="1650" b="1" dirty="0">
              <a:solidFill>
                <a:srgbClr val="333333"/>
              </a:solidFill>
              <a:latin typeface="Aptos" panose="020B0004020202020204" pitchFamily="34" charset="0"/>
            </a:endParaRPr>
          </a:p>
          <a:p>
            <a:pPr marL="285750" indent="-285750">
              <a:buFontTx/>
              <a:buChar char="-"/>
            </a:pPr>
            <a:endParaRPr lang="en-GB" sz="1650" b="1" dirty="0">
              <a:solidFill>
                <a:srgbClr val="333333"/>
              </a:solidFill>
              <a:latin typeface="Aptos" panose="020B0004020202020204" pitchFamily="34" charset="0"/>
            </a:endParaRPr>
          </a:p>
        </p:txBody>
      </p:sp>
      <p:sp>
        <p:nvSpPr>
          <p:cNvPr id="31" name="TextBox 30">
            <a:extLst>
              <a:ext uri="{FF2B5EF4-FFF2-40B4-BE49-F238E27FC236}">
                <a16:creationId xmlns:a16="http://schemas.microsoft.com/office/drawing/2014/main" id="{147FB985-4917-605A-CD7D-BA9B05B227BA}"/>
              </a:ext>
            </a:extLst>
          </p:cNvPr>
          <p:cNvSpPr txBox="1"/>
          <p:nvPr/>
        </p:nvSpPr>
        <p:spPr>
          <a:xfrm>
            <a:off x="5638800" y="4912668"/>
            <a:ext cx="1905000" cy="230832"/>
          </a:xfrm>
          <a:prstGeom prst="rect">
            <a:avLst/>
          </a:prstGeom>
          <a:noFill/>
        </p:spPr>
        <p:txBody>
          <a:bodyPr wrap="square">
            <a:spAutoFit/>
          </a:bodyPr>
          <a:lstStyle/>
          <a:p>
            <a:r>
              <a:rPr lang="en-IT" dirty="0"/>
              <a:t>https://code.visualstudio.com/</a:t>
            </a:r>
          </a:p>
        </p:txBody>
      </p:sp>
      <p:pic>
        <p:nvPicPr>
          <p:cNvPr id="5" name="Picture 4" descr="A screenshot of a computer&#10;&#10;AI-generated content may be incorrect.">
            <a:extLst>
              <a:ext uri="{FF2B5EF4-FFF2-40B4-BE49-F238E27FC236}">
                <a16:creationId xmlns:a16="http://schemas.microsoft.com/office/drawing/2014/main" id="{84F91DD2-6766-F375-AAB4-0A84BCA7E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528" y="1103979"/>
            <a:ext cx="7175443" cy="3808689"/>
          </a:xfrm>
          <a:prstGeom prst="rect">
            <a:avLst/>
          </a:prstGeom>
        </p:spPr>
      </p:pic>
    </p:spTree>
    <p:extLst>
      <p:ext uri="{BB962C8B-B14F-4D97-AF65-F5344CB8AC3E}">
        <p14:creationId xmlns:p14="http://schemas.microsoft.com/office/powerpoint/2010/main" val="20608328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D794DA90E98FC4C9DD9FB35ED1CA6B9" ma:contentTypeVersion="11" ma:contentTypeDescription="Creare un nuovo documento." ma:contentTypeScope="" ma:versionID="7d4ad2d9ecd55a3e27b5371e69e1b12e">
  <xsd:schema xmlns:xsd="http://www.w3.org/2001/XMLSchema" xmlns:xs="http://www.w3.org/2001/XMLSchema" xmlns:p="http://schemas.microsoft.com/office/2006/metadata/properties" xmlns:ns2="b1c2d62b-51a7-4d17-bf1f-b06c3f5c7955" xmlns:ns3="93928e61-8512-4c15-bdf1-c853fd6f030d" targetNamespace="http://schemas.microsoft.com/office/2006/metadata/properties" ma:root="true" ma:fieldsID="b7db8a0a509b36a55bf1c03c6d0a8152" ns2:_="" ns3:_="">
    <xsd:import namespace="b1c2d62b-51a7-4d17-bf1f-b06c3f5c7955"/>
    <xsd:import namespace="93928e61-8512-4c15-bdf1-c853fd6f030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c2d62b-51a7-4d17-bf1f-b06c3f5c79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Tag immagine" ma:readOnly="false" ma:fieldId="{5cf76f15-5ced-4ddc-b409-7134ff3c332f}" ma:taxonomyMulti="true" ma:sspId="709fca1f-2dfe-44ee-a1a7-c45007566d0f"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3928e61-8512-4c15-bdf1-c853fd6f030d"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b7a3793d-66f8-41e5-88df-3043e1b92c4f}" ma:internalName="TaxCatchAll" ma:showField="CatchAllData" ma:web="93928e61-8512-4c15-bdf1-c853fd6f030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3928e61-8512-4c15-bdf1-c853fd6f030d" xsi:nil="true"/>
    <lcf76f155ced4ddcb4097134ff3c332f xmlns="b1c2d62b-51a7-4d17-bf1f-b06c3f5c795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EE5E5B5-7A1A-41F1-BB77-64CA41116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c2d62b-51a7-4d17-bf1f-b06c3f5c7955"/>
    <ds:schemaRef ds:uri="93928e61-8512-4c15-bdf1-c853fd6f03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E209A-3D6A-4437-B657-B6516293DBFD}">
  <ds:schemaRefs>
    <ds:schemaRef ds:uri="http://schemas.microsoft.com/sharepoint/v3/contenttype/forms"/>
  </ds:schemaRefs>
</ds:datastoreItem>
</file>

<file path=customXml/itemProps3.xml><?xml version="1.0" encoding="utf-8"?>
<ds:datastoreItem xmlns:ds="http://schemas.openxmlformats.org/officeDocument/2006/customXml" ds:itemID="{57178CFA-D463-44A3-8438-381C07D1AC11}">
  <ds:schemaRefs>
    <ds:schemaRef ds:uri="http://schemas.microsoft.com/office/2006/metadata/properties"/>
    <ds:schemaRef ds:uri="http://schemas.microsoft.com/office/infopath/2007/PartnerControls"/>
    <ds:schemaRef ds:uri="93928e61-8512-4c15-bdf1-c853fd6f030d"/>
    <ds:schemaRef ds:uri="b1c2d62b-51a7-4d17-bf1f-b06c3f5c7955"/>
  </ds:schemaRefs>
</ds:datastoreItem>
</file>

<file path=docProps/app.xml><?xml version="1.0" encoding="utf-8"?>
<Properties xmlns="http://schemas.openxmlformats.org/officeDocument/2006/extended-properties" xmlns:vt="http://schemas.openxmlformats.org/officeDocument/2006/docPropsVTypes">
  <TotalTime>16398</TotalTime>
  <Words>2946</Words>
  <Application>Microsoft Macintosh PowerPoint</Application>
  <PresentationFormat>On-screen Show (16:9)</PresentationFormat>
  <Paragraphs>437</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Calibri</vt:lpstr>
      <vt:lpstr>Courier New</vt:lpstr>
      <vt:lpstr>Aptos</vt:lpstr>
      <vt:lpstr>Arial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Copia di (shared)16:9 Area Science Park Deep Tech(1920 x 1080 px)</dc:title>
  <cp:lastModifiedBy>PRENASSI MARCO</cp:lastModifiedBy>
  <cp:revision>49</cp:revision>
  <dcterms:created xsi:type="dcterms:W3CDTF">2006-08-16T00:00:00Z</dcterms:created>
  <dcterms:modified xsi:type="dcterms:W3CDTF">2025-10-20T14:19:36Z</dcterms:modified>
  <dc:identifier>DAGlXhibAww</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0x0101006D794DA90E98FC4C9DD9FB35ED1CA6B9</vt:lpwstr>
  </property>
</Properties>
</file>